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6" r:id="rId8"/>
    <p:sldId id="262" r:id="rId9"/>
    <p:sldId id="263" r:id="rId10"/>
    <p:sldId id="260" r:id="rId11"/>
  </p:sldIdLst>
  <p:sldSz cx="12192000" cy="6858000"/>
  <p:notesSz cx="6858000" cy="9144000"/>
  <p:embeddedFontLst>
    <p:embeddedFont>
      <p:font typeface="Wingdings 2" panose="05020102010507070707" pitchFamily="18" charset="2"/>
      <p:regular r:id="rId12"/>
    </p:embeddedFon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Franklin Gothic Demi" panose="020B0703020102020204" pitchFamily="34" charset="0"/>
      <p:regular r:id="rId17"/>
      <p: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anklin Gothic Book" panose="020B0503020102020204" pitchFamily="34" charset="0"/>
      <p:regular r:id="rId25"/>
      <p:italic r:id="rId26"/>
    </p:embeddedFont>
    <p:embeddedFont>
      <p:font typeface="Montserrat" panose="020B0604020202020204" charset="0"/>
      <p:regular r:id="rId27"/>
      <p:bold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45667A"/>
    <a:srgbClr val="C3D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E199D-DC87-95B9-8C93-88047CAFB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17CC81-12C2-62C9-5C80-A33668FB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48187-34AB-5B5E-9BF2-4A40CB60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454E4F-1485-233A-3B1A-129C0AE1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978BF-E9AA-3621-83A8-83962980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42B06-25AC-6062-18A3-9FA9CEB9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ADC8B-7ECA-BA7D-0BBB-E65CBD55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ABF01A-36CD-122C-9A75-127396E3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B4D38D-6EE8-4DA8-767D-2F1EEFCD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9623F-D971-0DF4-7C6F-654D0684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2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542544-488E-7A24-11D2-D3F43BC70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78634B-63F7-BDDD-1ECA-BBDB2423F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4E79F5-9976-0ADD-AE0E-1FB1CB9F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6027C7-C783-605C-E28F-E9B1EABB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88DC68-6E09-63EC-6939-E3EA6D40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50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5E46A-E558-C64D-12AB-D1E3C50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A8A44-615F-A40E-9F7F-FC80937C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9FC546-C36E-7DB0-8B23-C6F741B0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691B7-4CC3-CED1-5EA4-A4A48675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218FB5-B7A4-A089-B368-C0EEEF95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07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7FBB5-03BA-0249-884B-F4EEB836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13672B-441E-6ECF-89A8-E2CD24C5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DA757F-FC5C-B5B1-A213-CF1CB00E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EB3F8-BB92-0514-885C-208799A3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C212F-BD16-6161-1B3B-41E2F7FF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90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581B6-FE7C-86A0-A95D-C6C87574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EE32D0-053B-6EE5-3DCE-3A582E794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4C2241-62E3-8953-5032-036D3C20B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B32156-D2B9-9D30-6D36-D62B6126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C0860F-2B69-9851-BE4A-E530BD76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54D10-DB40-BEC2-21D1-B98C666E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CF251-D648-D607-6DBA-ACB13435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51D57D-1B4F-065A-F1D4-B5544F33F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CC0C2-8E73-2D26-CD9D-9BE7E42CE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E4C4E0-3183-A032-6C5C-C28E671C5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28424B-C20F-276A-52B9-1BD3372B3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91C21E-272A-91DA-0C61-DB92234C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40B1D2-C1F7-888F-6A46-02AA164F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1DDDD2-74C3-8F7D-E4BE-C83CB2C8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0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8664F-10DF-10A8-60C3-615E1103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E07638-B0D8-6406-5CF3-D2B2F5A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296B4-FD3A-6F3C-0BE1-E3A62EA8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339758-EE09-400F-C250-300B2EC0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E5B424-C642-26AD-1960-FF050BA2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6575C1-76E4-3014-CFA8-9B0BA7A5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213E27-47FB-0BC7-C9B5-26561766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5A9DA-2B63-2280-39FE-B4354C6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B0EAF-B377-2497-40FE-AFC01CDB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40B5E9-7379-5170-854D-9EB04E07B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01AC1C-6494-D984-CBF7-488368BE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E51FB-5583-7CB5-CD5A-C7174746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B37401-63B2-853D-AF97-02F22DAE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3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F9C15-571E-FC50-FA67-AD5834F7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49F832-6A9D-FF88-6AE5-EF48B975F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F08EE1-ACA5-70AD-E38E-76730700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D799F3-703E-DD00-A826-FFCAE6B1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20ECAA-E755-0F69-F3D9-F15BE8C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497C3E-E665-A0D2-92E0-ACDB593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3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198E96-9F9E-6693-A809-5FD27667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69E596-5C4B-F4B5-709B-CDE5A5971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A8D086-95E3-D38F-8DB8-0E36E028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A883-C083-49DF-9600-B3DF0BB5E1B4}" type="datetimeFigureOut">
              <a:rPr lang="fr-FR" smtClean="0"/>
              <a:t>23/09/2022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0A40A3-ED7D-938D-BC28-343FEACF5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5EB52E-FCF8-555B-AEFC-272D25D5A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9EFB2-0FF6-49E5-B721-05A3748A09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0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jpg"/><Relationship Id="rId16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0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4.sv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7" Type="http://schemas.openxmlformats.org/officeDocument/2006/relationships/image" Target="../media/image33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E6A087CB-B618-8BC7-E966-CA22170DF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2F2793-1A88-A1DA-852D-BFEEA6E894BF}"/>
              </a:ext>
            </a:extLst>
          </p:cNvPr>
          <p:cNvSpPr txBox="1"/>
          <p:nvPr/>
        </p:nvSpPr>
        <p:spPr>
          <a:xfrm>
            <a:off x="129396" y="3907766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531D42-B73D-32EC-8BBE-A62B3E6E2B9D}"/>
              </a:ext>
            </a:extLst>
          </p:cNvPr>
          <p:cNvSpPr txBox="1"/>
          <p:nvPr/>
        </p:nvSpPr>
        <p:spPr>
          <a:xfrm>
            <a:off x="129396" y="3976255"/>
            <a:ext cx="455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YOUTH FOR THE RHINE</a:t>
            </a:r>
            <a:endParaRPr lang="fr-FR" sz="2800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F1ACC0-DAF7-6538-B6C1-78138493FC79}"/>
              </a:ext>
            </a:extLst>
          </p:cNvPr>
          <p:cNvSpPr txBox="1"/>
          <p:nvPr/>
        </p:nvSpPr>
        <p:spPr>
          <a:xfrm>
            <a:off x="129396" y="5340927"/>
            <a:ext cx="455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Alessandro Caretto</a:t>
            </a:r>
            <a:endParaRPr lang="fr-FR" sz="28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8CC9D7F2-0E40-1B62-EFDF-D8728C2754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1D4199-01CA-CDFE-631B-622460AAFC8B}"/>
              </a:ext>
            </a:extLst>
          </p:cNvPr>
          <p:cNvSpPr txBox="1"/>
          <p:nvPr/>
        </p:nvSpPr>
        <p:spPr>
          <a:xfrm>
            <a:off x="129396" y="3976255"/>
            <a:ext cx="455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Montserrat" panose="02000505000000020004" pitchFamily="2" charset="0"/>
              </a:rPr>
              <a:t>THANK YOU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C1FA65-2B68-5DA1-6EBF-DD52F0360B09}"/>
              </a:ext>
            </a:extLst>
          </p:cNvPr>
          <p:cNvSpPr txBox="1"/>
          <p:nvPr/>
        </p:nvSpPr>
        <p:spPr>
          <a:xfrm>
            <a:off x="129396" y="4875741"/>
            <a:ext cx="4554747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And have a </a:t>
            </a:r>
            <a:r>
              <a:rPr lang="fr-FR" sz="2750" dirty="0" err="1">
                <a:solidFill>
                  <a:schemeClr val="bg1"/>
                </a:solidFill>
                <a:latin typeface="Montserrat" panose="02000505000000020004" pitchFamily="2" charset="0"/>
              </a:rPr>
              <a:t>nice</a:t>
            </a:r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fr-FR" sz="2750" dirty="0" err="1">
                <a:solidFill>
                  <a:schemeClr val="bg1"/>
                </a:solidFill>
                <a:latin typeface="Montserrat" panose="02000505000000020004" pitchFamily="2" charset="0"/>
              </a:rPr>
              <a:t>summit</a:t>
            </a:r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86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AA8F43C5-A668-4384-BDA9-8FFEA9569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8" r="23046"/>
          <a:stretch/>
        </p:blipFill>
        <p:spPr>
          <a:xfrm>
            <a:off x="5329561" y="2942934"/>
            <a:ext cx="1536503" cy="1583065"/>
          </a:xfrm>
          <a:prstGeom prst="rect">
            <a:avLst/>
          </a:prstGeom>
        </p:spPr>
      </p:pic>
      <p:pic>
        <p:nvPicPr>
          <p:cNvPr id="43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3"/>
          <a:stretch/>
        </p:blipFill>
        <p:spPr>
          <a:xfrm>
            <a:off x="7179387" y="2811578"/>
            <a:ext cx="1374819" cy="1884955"/>
          </a:xfrm>
          <a:prstGeom prst="rect">
            <a:avLst/>
          </a:prstGeom>
        </p:spPr>
      </p:pic>
      <p:pic>
        <p:nvPicPr>
          <p:cNvPr id="44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019" y="2960524"/>
            <a:ext cx="2197792" cy="1648344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869" y="4039844"/>
            <a:ext cx="1619046" cy="1619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Demi" panose="020B0502020104020203"/>
                <a:ea typeface="+mj-ea"/>
                <a:cs typeface="+mj-cs"/>
              </a:rPr>
              <a:t>What is Youth for the Rhine?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8B45010-EE8F-4457-BD8F-4D7699B4DB9B}"/>
              </a:ext>
            </a:extLst>
          </p:cNvPr>
          <p:cNvSpPr>
            <a:spLocks noGrp="1"/>
          </p:cNvSpPr>
          <p:nvPr/>
        </p:nvSpPr>
        <p:spPr>
          <a:xfrm>
            <a:off x="730743" y="845383"/>
            <a:ext cx="4708260" cy="2221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The initial idea for the project was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developed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by the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Foundation Physics of Cooperation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and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Rijkswaterstaat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The project is coordinated by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IHE Delft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, with over 90 members aged between 18-35, spread across the globe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589C2F0D-8BE0-4611-8404-DD7DDFBACF9C}"/>
              </a:ext>
            </a:extLst>
          </p:cNvPr>
          <p:cNvSpPr>
            <a:spLocks noGrp="1"/>
          </p:cNvSpPr>
          <p:nvPr/>
        </p:nvSpPr>
        <p:spPr>
          <a:xfrm>
            <a:off x="21452" y="5868442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969FA7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969FA7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49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15" y="4071213"/>
            <a:ext cx="2114786" cy="1587677"/>
          </a:xfrm>
          <a:prstGeom prst="rect">
            <a:avLst/>
          </a:prstGeom>
        </p:spPr>
      </p:pic>
      <p:pic>
        <p:nvPicPr>
          <p:cNvPr id="50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28" y="4247372"/>
            <a:ext cx="1680053" cy="1428455"/>
          </a:xfrm>
          <a:prstGeom prst="rect">
            <a:avLst/>
          </a:prstGeom>
        </p:spPr>
      </p:pic>
      <p:pic>
        <p:nvPicPr>
          <p:cNvPr id="51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871" y="4195402"/>
            <a:ext cx="1426678" cy="1583065"/>
          </a:xfrm>
          <a:prstGeom prst="rect">
            <a:avLst/>
          </a:prstGeom>
        </p:spPr>
      </p:pic>
      <p:pic>
        <p:nvPicPr>
          <p:cNvPr id="52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9059" y="2827185"/>
            <a:ext cx="1361489" cy="1541887"/>
          </a:xfrm>
          <a:prstGeom prst="rect">
            <a:avLst/>
          </a:prstGeom>
        </p:spPr>
      </p:pic>
      <p:pic>
        <p:nvPicPr>
          <p:cNvPr id="53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8712" y="2889895"/>
            <a:ext cx="1686286" cy="1349169"/>
          </a:xfrm>
          <a:prstGeom prst="rect">
            <a:avLst/>
          </a:prstGeom>
        </p:spPr>
      </p:pic>
      <p:pic>
        <p:nvPicPr>
          <p:cNvPr id="54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998" y="4100309"/>
            <a:ext cx="1453833" cy="1679824"/>
          </a:xfrm>
          <a:prstGeom prst="rect">
            <a:avLst/>
          </a:prstGeom>
        </p:spPr>
      </p:pic>
      <p:pic>
        <p:nvPicPr>
          <p:cNvPr id="55" name="Picture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0" y="3039774"/>
            <a:ext cx="1767279" cy="2356372"/>
          </a:xfrm>
          <a:prstGeom prst="rect">
            <a:avLst/>
          </a:prstGeom>
        </p:spPr>
      </p:pic>
      <p:pic>
        <p:nvPicPr>
          <p:cNvPr id="56" name="Picture 6" descr="Home | IHE Delft Institute for Water Education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52" y="1623115"/>
            <a:ext cx="2067554" cy="10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ijkswaterstaat | Data overheid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57" y="451489"/>
            <a:ext cx="2810870" cy="1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9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51" y="349245"/>
            <a:ext cx="1239820" cy="1217680"/>
          </a:xfrm>
          <a:prstGeom prst="rect">
            <a:avLst/>
          </a:prstGeom>
        </p:spPr>
      </p:pic>
      <p:pic>
        <p:nvPicPr>
          <p:cNvPr id="59" name="Picture 12" descr="Water Youth Network - YouTube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855" y="1571848"/>
            <a:ext cx="1297712" cy="12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B45010-EE8F-4457-BD8F-4D7699B4DB9B}"/>
              </a:ext>
            </a:extLst>
          </p:cNvPr>
          <p:cNvSpPr>
            <a:spLocks noGrp="1"/>
          </p:cNvSpPr>
          <p:nvPr/>
        </p:nvSpPr>
        <p:spPr>
          <a:xfrm>
            <a:off x="730743" y="845383"/>
            <a:ext cx="4708260" cy="41367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 transboundary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youth-led initiative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to connect young, multidisciplinary professionals and students throughout the Rhine Basin 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o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co-create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ideas for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sustainable environmental actions and climate adaptation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 knowledge sharing and collaborative network connecting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students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and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research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institutions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across the Rhine Basin 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Aims to inspire the international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Rhine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committees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, the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European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Commission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, and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local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authorities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with new,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multidisciplinary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perspectives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11" name="Google Shape;45;gd24c68efdb_0_6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8573" y="452433"/>
            <a:ext cx="4084593" cy="5127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Demi" panose="020B0502020104020203"/>
                <a:ea typeface="+mj-ea"/>
                <a:cs typeface="+mj-cs"/>
              </a:rPr>
              <a:t>What is Youth for the Rhine?</a:t>
            </a:r>
          </a:p>
        </p:txBody>
      </p:sp>
    </p:spTree>
    <p:extLst>
      <p:ext uri="{BB962C8B-B14F-4D97-AF65-F5344CB8AC3E}">
        <p14:creationId xmlns:p14="http://schemas.microsoft.com/office/powerpoint/2010/main" val="19569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/>
        </p:nvSpPr>
        <p:spPr>
          <a:xfrm>
            <a:off x="10820321" y="563108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Google Shape;116;p4" descr="https://documents.lucid.app/documents/a1a0e6f9-94c2-46b8-8d7e-911b04625d31/pages/0_0?a=888&amp;x=43&amp;y=168&amp;w=1685&amp;h=1137&amp;store=1&amp;accept=image%2F*&amp;auth=LCA%205b617e71ef41250dcf31bb9de73d4c06af2d9f8d-ts%3D1618398935"/>
          <p:cNvPicPr preferRelativeResize="0"/>
          <p:nvPr/>
        </p:nvPicPr>
        <p:blipFill rotWithShape="1">
          <a:blip r:embed="rId3">
            <a:alphaModFix/>
          </a:blip>
          <a:srcRect r="14464"/>
          <a:stretch/>
        </p:blipFill>
        <p:spPr>
          <a:xfrm>
            <a:off x="262021" y="861795"/>
            <a:ext cx="5613009" cy="47692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823914" y="180553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Demi" panose="020B0502020104020203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Climate innovation through co-creation</a:t>
            </a:r>
            <a:endParaRPr lang="en-US" sz="4000" dirty="0">
              <a:solidFill>
                <a:sysClr val="windowText" lastClr="000000">
                  <a:lumMod val="75000"/>
                  <a:lumOff val="25000"/>
                </a:sysClr>
              </a:solidFill>
              <a:latin typeface="Franklin Gothic Demi" panose="020B0502020104020203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885795" y="1369273"/>
            <a:ext cx="6054949" cy="380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1CADE4"/>
              </a:buClr>
              <a:defRPr/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When faced with societal </a:t>
            </a:r>
            <a:r>
              <a:rPr lang="en-US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challenges, all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four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basic societal energies A, B, C and D are present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–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with a fusion of their contributions - the outcome will be concrete innovations with societal impact.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In ‘Youth for the Rhine’, our work starts with the ‘D’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-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young end-users of the water system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. We connect them with each other and the ‘ABC’ counterparts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With the members of Youth for the Rhine, we discuss and tackle a variety of social and environmental issues in the Rhine Basin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8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5870B-E46A-432A-B5C6-5BE499ED9CD4}"/>
              </a:ext>
            </a:extLst>
          </p:cNvPr>
          <p:cNvSpPr/>
          <p:nvPr/>
        </p:nvSpPr>
        <p:spPr>
          <a:xfrm>
            <a:off x="416650" y="4117345"/>
            <a:ext cx="11470067" cy="117043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21356-28BD-423D-9928-AE961BCC00F1}"/>
              </a:ext>
            </a:extLst>
          </p:cNvPr>
          <p:cNvSpPr/>
          <p:nvPr/>
        </p:nvSpPr>
        <p:spPr>
          <a:xfrm>
            <a:off x="757092" y="2619614"/>
            <a:ext cx="4997161" cy="117043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E8661-7177-46D4-B7D8-8D5A5E836592}"/>
              </a:ext>
            </a:extLst>
          </p:cNvPr>
          <p:cNvSpPr/>
          <p:nvPr/>
        </p:nvSpPr>
        <p:spPr>
          <a:xfrm>
            <a:off x="757092" y="1296848"/>
            <a:ext cx="4997161" cy="117043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B08A88-1A13-4C3D-B960-FEF89865D461}"/>
              </a:ext>
            </a:extLst>
          </p:cNvPr>
          <p:cNvGrpSpPr/>
          <p:nvPr/>
        </p:nvGrpSpPr>
        <p:grpSpPr>
          <a:xfrm>
            <a:off x="3288631" y="4165045"/>
            <a:ext cx="1119700" cy="1029765"/>
            <a:chOff x="2849783" y="1061023"/>
            <a:chExt cx="1492933" cy="1373020"/>
          </a:xfrm>
        </p:grpSpPr>
        <p:sp>
          <p:nvSpPr>
            <p:cNvPr id="52" name="Oval 7">
              <a:extLst>
                <a:ext uri="{FF2B5EF4-FFF2-40B4-BE49-F238E27FC236}">
                  <a16:creationId xmlns:a16="http://schemas.microsoft.com/office/drawing/2014/main" id="{DF98D263-23D0-49B8-B6C4-BE1119880C59}"/>
                </a:ext>
              </a:extLst>
            </p:cNvPr>
            <p:cNvSpPr/>
            <p:nvPr/>
          </p:nvSpPr>
          <p:spPr>
            <a:xfrm>
              <a:off x="2917641" y="1061023"/>
              <a:ext cx="1373020" cy="137302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8575" cap="rnd" cmpd="sng" algn="ctr">
              <a:solidFill>
                <a:srgbClr val="1CADE4">
                  <a:lumMod val="75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3" name="Graphic 8">
              <a:extLst>
                <a:ext uri="{FF2B5EF4-FFF2-40B4-BE49-F238E27FC236}">
                  <a16:creationId xmlns:a16="http://schemas.microsoft.com/office/drawing/2014/main" id="{5241C7BD-B57B-4425-8DD3-274DB3A5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1CADE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xmlns:lc="http://schemas.openxmlformats.org/drawingml/2006/lockedCanvas" r:embed="rId4"/>
                </a:ext>
              </a:extLst>
            </a:blip>
            <a:stretch>
              <a:fillRect/>
            </a:stretch>
          </p:blipFill>
          <p:spPr>
            <a:xfrm>
              <a:off x="3278328" y="1726647"/>
              <a:ext cx="573649" cy="573651"/>
            </a:xfrm>
            <a:prstGeom prst="rect">
              <a:avLst/>
            </a:prstGeom>
          </p:spPr>
        </p:pic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99CE3F87-5C96-41F8-B914-BAA6B0D5EAF1}"/>
                </a:ext>
              </a:extLst>
            </p:cNvPr>
            <p:cNvSpPr txBox="1"/>
            <p:nvPr/>
          </p:nvSpPr>
          <p:spPr>
            <a:xfrm>
              <a:off x="2849783" y="1184394"/>
              <a:ext cx="1492933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Project Management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E82185E-C6AE-4D94-9FD3-EC1687285BBC}"/>
              </a:ext>
            </a:extLst>
          </p:cNvPr>
          <p:cNvSpPr/>
          <p:nvPr/>
        </p:nvSpPr>
        <p:spPr>
          <a:xfrm>
            <a:off x="1942291" y="1587221"/>
            <a:ext cx="3692675" cy="715581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Organise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 concrete actions 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(research, awareness raising etc.) on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pressing issues 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identified by youth in the Rhine Basin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1BC1D8-F05C-450B-B9F8-F398F78EDA76}"/>
              </a:ext>
            </a:extLst>
          </p:cNvPr>
          <p:cNvSpPr/>
          <p:nvPr/>
        </p:nvSpPr>
        <p:spPr>
          <a:xfrm>
            <a:off x="778490" y="2914541"/>
            <a:ext cx="3884096" cy="715581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Gather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youth voices 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from the Rhine Basin on pressing issues. To be translated into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local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 and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regiona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l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policy dialogues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200A2-2419-4A84-AB7C-DEB4888AEE2A}"/>
              </a:ext>
            </a:extLst>
          </p:cNvPr>
          <p:cNvSpPr/>
          <p:nvPr/>
        </p:nvSpPr>
        <p:spPr>
          <a:xfrm>
            <a:off x="4473142" y="4383558"/>
            <a:ext cx="4111682" cy="715581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Support for Committees in day-to-day management. 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Project planning &amp; strategy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. 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Hosted by IHE Delft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.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 </a:t>
            </a: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9E7F21A-E4C0-4F06-8EBD-5E0D35450B1B}"/>
              </a:ext>
            </a:extLst>
          </p:cNvPr>
          <p:cNvGrpSpPr/>
          <p:nvPr/>
        </p:nvGrpSpPr>
        <p:grpSpPr>
          <a:xfrm>
            <a:off x="848093" y="1345444"/>
            <a:ext cx="3560237" cy="1052687"/>
            <a:chOff x="8332954" y="2805660"/>
            <a:chExt cx="4746982" cy="1403583"/>
          </a:xfrm>
        </p:grpSpPr>
        <p:sp>
          <p:nvSpPr>
            <p:cNvPr id="50" name="Oval 14">
              <a:extLst>
                <a:ext uri="{FF2B5EF4-FFF2-40B4-BE49-F238E27FC236}">
                  <a16:creationId xmlns:a16="http://schemas.microsoft.com/office/drawing/2014/main" id="{255C1463-9EC8-4B49-A196-DB49F483A49B}"/>
                </a:ext>
              </a:extLst>
            </p:cNvPr>
            <p:cNvSpPr/>
            <p:nvPr/>
          </p:nvSpPr>
          <p:spPr>
            <a:xfrm>
              <a:off x="8332954" y="2837643"/>
              <a:ext cx="1371600" cy="137160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8575" cap="rnd" cmpd="sng" algn="ctr">
              <a:solidFill>
                <a:srgbClr val="1CADE4">
                  <a:lumMod val="75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0D52BFC0-5D8A-4D31-8AF5-29DA7872611E}"/>
                </a:ext>
              </a:extLst>
            </p:cNvPr>
            <p:cNvSpPr txBox="1"/>
            <p:nvPr/>
          </p:nvSpPr>
          <p:spPr>
            <a:xfrm>
              <a:off x="10793044" y="2805660"/>
              <a:ext cx="2286892" cy="379591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Implementation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Oval 18">
            <a:extLst>
              <a:ext uri="{FF2B5EF4-FFF2-40B4-BE49-F238E27FC236}">
                <a16:creationId xmlns:a16="http://schemas.microsoft.com/office/drawing/2014/main" id="{AAA1833E-499F-44F1-95B7-3F4A54789461}"/>
              </a:ext>
            </a:extLst>
          </p:cNvPr>
          <p:cNvSpPr/>
          <p:nvPr/>
        </p:nvSpPr>
        <p:spPr>
          <a:xfrm>
            <a:off x="4662585" y="2685174"/>
            <a:ext cx="1028700" cy="10287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8575" cap="rnd" cmpd="sng" algn="ctr">
            <a:solidFill>
              <a:srgbClr val="1CADE4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CB2AA94A-B625-4F2D-90C3-995A870160AA}"/>
              </a:ext>
            </a:extLst>
          </p:cNvPr>
          <p:cNvSpPr txBox="1"/>
          <p:nvPr/>
        </p:nvSpPr>
        <p:spPr>
          <a:xfrm>
            <a:off x="2389862" y="2612270"/>
            <a:ext cx="1899325" cy="28469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>
                <a:latin typeface="Century Gothic" panose="020B0502020202020204" pitchFamily="34" charset="0"/>
              </a:rPr>
              <a:t>Youth Consultation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F9F94691-F123-4F68-9968-B3B7BF0B41D0}"/>
              </a:ext>
            </a:extLst>
          </p:cNvPr>
          <p:cNvSpPr txBox="1">
            <a:spLocks/>
          </p:cNvSpPr>
          <p:nvPr/>
        </p:nvSpPr>
        <p:spPr>
          <a:xfrm>
            <a:off x="2483680" y="1868612"/>
            <a:ext cx="10882979" cy="453047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5B7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3235C1-D751-42C0-BC29-76443D624AD3}"/>
              </a:ext>
            </a:extLst>
          </p:cNvPr>
          <p:cNvSpPr/>
          <p:nvPr/>
        </p:nvSpPr>
        <p:spPr>
          <a:xfrm>
            <a:off x="6896863" y="1296226"/>
            <a:ext cx="4989854" cy="116971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1746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5A92A7A-379F-403F-A6A9-6227BE0B0AB1}"/>
              </a:ext>
            </a:extLst>
          </p:cNvPr>
          <p:cNvSpPr txBox="1"/>
          <p:nvPr/>
        </p:nvSpPr>
        <p:spPr>
          <a:xfrm>
            <a:off x="404869" y="919467"/>
            <a:ext cx="242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entury Gothic" panose="020B0502020202020204" pitchFamily="34" charset="0"/>
              </a:rPr>
              <a:t>Operations Committees</a:t>
            </a:r>
          </a:p>
        </p:txBody>
      </p: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1E156B44-B3AB-46B0-AF63-35A1225E18A6}"/>
              </a:ext>
            </a:extLst>
          </p:cNvPr>
          <p:cNvCxnSpPr>
            <a:cxnSpLocks/>
          </p:cNvCxnSpPr>
          <p:nvPr/>
        </p:nvCxnSpPr>
        <p:spPr>
          <a:xfrm>
            <a:off x="404869" y="1197694"/>
            <a:ext cx="5354410" cy="0"/>
          </a:xfrm>
          <a:prstGeom prst="line">
            <a:avLst/>
          </a:prstGeom>
          <a:noFill/>
          <a:ln w="19050" cap="rnd" cmpd="sng" algn="ctr">
            <a:solidFill>
              <a:srgbClr val="3E8853"/>
            </a:solidFill>
            <a:prstDash val="solid"/>
          </a:ln>
          <a:effectLst/>
        </p:spPr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9EC71125-D2A1-4FC9-B41D-A8E7705F6327}"/>
              </a:ext>
            </a:extLst>
          </p:cNvPr>
          <p:cNvSpPr txBox="1"/>
          <p:nvPr/>
        </p:nvSpPr>
        <p:spPr>
          <a:xfrm>
            <a:off x="9680290" y="900805"/>
            <a:ext cx="2206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latin typeface="Century Gothic" panose="020B0502020202020204" pitchFamily="34" charset="0"/>
              </a:rPr>
              <a:t>Support Committees</a:t>
            </a:r>
          </a:p>
        </p:txBody>
      </p: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C618C790-FA5E-427C-A835-0F8137E4FAA3}"/>
              </a:ext>
            </a:extLst>
          </p:cNvPr>
          <p:cNvCxnSpPr>
            <a:cxnSpLocks/>
          </p:cNvCxnSpPr>
          <p:nvPr/>
        </p:nvCxnSpPr>
        <p:spPr>
          <a:xfrm>
            <a:off x="6528333" y="1179032"/>
            <a:ext cx="5358384" cy="0"/>
          </a:xfrm>
          <a:prstGeom prst="line">
            <a:avLst/>
          </a:prstGeom>
          <a:noFill/>
          <a:ln w="19050" cap="rnd" cmpd="sng" algn="ctr">
            <a:solidFill>
              <a:srgbClr val="3E8853"/>
            </a:solidFill>
            <a:prstDash val="solid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38664-68DF-4D8E-8B65-5D8415738E60}"/>
              </a:ext>
            </a:extLst>
          </p:cNvPr>
          <p:cNvSpPr/>
          <p:nvPr/>
        </p:nvSpPr>
        <p:spPr>
          <a:xfrm>
            <a:off x="6896863" y="2619613"/>
            <a:ext cx="4989854" cy="117043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85D17F-65B5-4ACC-B5AF-1891D8A37973}"/>
              </a:ext>
            </a:extLst>
          </p:cNvPr>
          <p:cNvSpPr/>
          <p:nvPr/>
        </p:nvSpPr>
        <p:spPr>
          <a:xfrm>
            <a:off x="416650" y="1297809"/>
            <a:ext cx="340443" cy="1168135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4A997-74E6-4DB5-8E5C-5CBC12601108}"/>
              </a:ext>
            </a:extLst>
          </p:cNvPr>
          <p:cNvSpPr/>
          <p:nvPr/>
        </p:nvSpPr>
        <p:spPr>
          <a:xfrm>
            <a:off x="403070" y="2625421"/>
            <a:ext cx="340443" cy="1168135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AD06E6-50E5-4564-8D96-60CD564573F3}"/>
              </a:ext>
            </a:extLst>
          </p:cNvPr>
          <p:cNvSpPr/>
          <p:nvPr/>
        </p:nvSpPr>
        <p:spPr>
          <a:xfrm>
            <a:off x="416650" y="5481290"/>
            <a:ext cx="11470067" cy="326636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RIJKSWATERSTAAT (RWS)</a:t>
            </a:r>
          </a:p>
        </p:txBody>
      </p:sp>
      <p:grpSp>
        <p:nvGrpSpPr>
          <p:cNvPr id="26" name="Group 44">
            <a:extLst>
              <a:ext uri="{FF2B5EF4-FFF2-40B4-BE49-F238E27FC236}">
                <a16:creationId xmlns:a16="http://schemas.microsoft.com/office/drawing/2014/main" id="{79E7F21A-E4C0-4F06-8EBD-5E0D35450B1B}"/>
              </a:ext>
            </a:extLst>
          </p:cNvPr>
          <p:cNvGrpSpPr/>
          <p:nvPr/>
        </p:nvGrpSpPr>
        <p:grpSpPr>
          <a:xfrm>
            <a:off x="6962899" y="1335523"/>
            <a:ext cx="4066569" cy="1059869"/>
            <a:chOff x="8332954" y="2796085"/>
            <a:chExt cx="5422092" cy="14131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55C1463-9EC8-4B49-A196-DB49F483A49B}"/>
                </a:ext>
              </a:extLst>
            </p:cNvPr>
            <p:cNvSpPr/>
            <p:nvPr/>
          </p:nvSpPr>
          <p:spPr>
            <a:xfrm>
              <a:off x="8332954" y="2837643"/>
              <a:ext cx="1371600" cy="137160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8575" cap="rnd" cmpd="sng" algn="ctr">
              <a:solidFill>
                <a:srgbClr val="1CADE4">
                  <a:lumMod val="75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0D52BFC0-5D8A-4D31-8AF5-29DA7872611E}"/>
                </a:ext>
              </a:extLst>
            </p:cNvPr>
            <p:cNvSpPr txBox="1"/>
            <p:nvPr/>
          </p:nvSpPr>
          <p:spPr>
            <a:xfrm>
              <a:off x="10374768" y="2796085"/>
              <a:ext cx="3380278" cy="379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Fundraising &amp; Partnerships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50">
            <a:extLst>
              <a:ext uri="{FF2B5EF4-FFF2-40B4-BE49-F238E27FC236}">
                <a16:creationId xmlns:a16="http://schemas.microsoft.com/office/drawing/2014/main" id="{79E7F21A-E4C0-4F06-8EBD-5E0D35450B1B}"/>
              </a:ext>
            </a:extLst>
          </p:cNvPr>
          <p:cNvGrpSpPr/>
          <p:nvPr/>
        </p:nvGrpSpPr>
        <p:grpSpPr>
          <a:xfrm>
            <a:off x="7838854" y="2659058"/>
            <a:ext cx="3981371" cy="1058842"/>
            <a:chOff x="4396060" y="2797454"/>
            <a:chExt cx="5308494" cy="1411789"/>
          </a:xfrm>
        </p:grpSpPr>
        <p:sp>
          <p:nvSpPr>
            <p:cNvPr id="46" name="Oval 51">
              <a:extLst>
                <a:ext uri="{FF2B5EF4-FFF2-40B4-BE49-F238E27FC236}">
                  <a16:creationId xmlns:a16="http://schemas.microsoft.com/office/drawing/2014/main" id="{255C1463-9EC8-4B49-A196-DB49F483A49B}"/>
                </a:ext>
              </a:extLst>
            </p:cNvPr>
            <p:cNvSpPr/>
            <p:nvPr/>
          </p:nvSpPr>
          <p:spPr>
            <a:xfrm>
              <a:off x="8332954" y="2837643"/>
              <a:ext cx="1371600" cy="137160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8575" cap="rnd" cmpd="sng" algn="ctr">
              <a:solidFill>
                <a:srgbClr val="1CADE4">
                  <a:lumMod val="75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53">
              <a:extLst>
                <a:ext uri="{FF2B5EF4-FFF2-40B4-BE49-F238E27FC236}">
                  <a16:creationId xmlns:a16="http://schemas.microsoft.com/office/drawing/2014/main" id="{0D52BFC0-5D8A-4D31-8AF5-29DA7872611E}"/>
                </a:ext>
              </a:extLst>
            </p:cNvPr>
            <p:cNvSpPr txBox="1"/>
            <p:nvPr/>
          </p:nvSpPr>
          <p:spPr>
            <a:xfrm>
              <a:off x="4396060" y="2797454"/>
              <a:ext cx="3649784" cy="379591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Communications &amp; Outreach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785D17F-65B5-4ACC-B5AF-1891D8A37973}"/>
              </a:ext>
            </a:extLst>
          </p:cNvPr>
          <p:cNvSpPr/>
          <p:nvPr/>
        </p:nvSpPr>
        <p:spPr>
          <a:xfrm>
            <a:off x="6524588" y="1297809"/>
            <a:ext cx="340443" cy="1168135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85D17F-65B5-4ACC-B5AF-1891D8A37973}"/>
              </a:ext>
            </a:extLst>
          </p:cNvPr>
          <p:cNvSpPr/>
          <p:nvPr/>
        </p:nvSpPr>
        <p:spPr>
          <a:xfrm>
            <a:off x="6524588" y="2619612"/>
            <a:ext cx="340443" cy="1170431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22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2"/>
          <p:cNvGrpSpPr/>
          <p:nvPr/>
        </p:nvGrpSpPr>
        <p:grpSpPr>
          <a:xfrm>
            <a:off x="559030" y="3824487"/>
            <a:ext cx="11327687" cy="231770"/>
            <a:chOff x="613201" y="4078772"/>
            <a:chExt cx="11327687" cy="283783"/>
          </a:xfrm>
          <a:solidFill>
            <a:srgbClr val="62A39F">
              <a:lumMod val="60000"/>
              <a:lumOff val="40000"/>
            </a:srgbClr>
          </a:solidFill>
        </p:grpSpPr>
        <p:sp>
          <p:nvSpPr>
            <p:cNvPr id="38" name="Isosceles Triangle 28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613201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Isosceles Triangle 60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1951642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Isosceles Triangle 61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3290083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Isosceles Triangle 62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8052786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Isosceles Triangle 63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9410628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Isosceles Triangle 64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10768469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Isosceles Triangle 65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6694944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Isosceles Triangle 66">
              <a:extLst>
                <a:ext uri="{FF2B5EF4-FFF2-40B4-BE49-F238E27FC236}">
                  <a16:creationId xmlns:a16="http://schemas.microsoft.com/office/drawing/2014/main" id="{F93A5769-D2E4-4640-A9CE-60A8DAEDEE66}"/>
                </a:ext>
              </a:extLst>
            </p:cNvPr>
            <p:cNvSpPr/>
            <p:nvPr/>
          </p:nvSpPr>
          <p:spPr>
            <a:xfrm>
              <a:off x="4628525" y="4078772"/>
              <a:ext cx="1172419" cy="283783"/>
            </a:xfrm>
            <a:prstGeom prst="triangle">
              <a:avLst/>
            </a:prstGeom>
            <a:solidFill>
              <a:srgbClr val="3E8853">
                <a:lumMod val="40000"/>
                <a:lumOff val="60000"/>
              </a:srgbClr>
            </a:solidFill>
            <a:ln w="22225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7AD06E6-50E5-4564-8D96-60CD564573F3}"/>
              </a:ext>
            </a:extLst>
          </p:cNvPr>
          <p:cNvSpPr/>
          <p:nvPr/>
        </p:nvSpPr>
        <p:spPr>
          <a:xfrm>
            <a:off x="416651" y="5401080"/>
            <a:ext cx="11470067" cy="53867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C200A2-2419-4A84-AB7C-DEB4888AEE2A}"/>
              </a:ext>
            </a:extLst>
          </p:cNvPr>
          <p:cNvSpPr/>
          <p:nvPr/>
        </p:nvSpPr>
        <p:spPr>
          <a:xfrm>
            <a:off x="6957078" y="2965146"/>
            <a:ext cx="3619116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Amplify the voice of the project through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social media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,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webinars, blogs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 &amp;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articles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C200A2-2419-4A84-AB7C-DEB4888AEE2A}"/>
              </a:ext>
            </a:extLst>
          </p:cNvPr>
          <p:cNvSpPr/>
          <p:nvPr/>
        </p:nvSpPr>
        <p:spPr>
          <a:xfrm>
            <a:off x="8199381" y="1587221"/>
            <a:ext cx="3502087" cy="715581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Secure long-term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project financing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. Build partnerships with external </a:t>
            </a:r>
            <a:r>
              <a:rPr lang="en-US" sz="1400" b="1" dirty="0">
                <a:latin typeface="Century Gothic" panose="020B0502020202020204" pitchFamily="34" charset="0"/>
                <a:ea typeface="+mn-lt"/>
                <a:cs typeface="+mn-lt"/>
              </a:rPr>
              <a:t>private and public institutions</a:t>
            </a: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. </a:t>
            </a:r>
          </a:p>
        </p:txBody>
      </p:sp>
      <p:pic>
        <p:nvPicPr>
          <p:cNvPr id="34" name="Picture 5"/>
          <p:cNvPicPr>
            <a:picLocks/>
          </p:cNvPicPr>
          <p:nvPr/>
        </p:nvPicPr>
        <p:blipFill>
          <a:blip r:embed="rId5">
            <a:duotone>
              <a:srgbClr val="1CADE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6033" y="2851762"/>
            <a:ext cx="720000" cy="720000"/>
          </a:xfrm>
          <a:prstGeom prst="rect">
            <a:avLst/>
          </a:prstGeom>
        </p:spPr>
      </p:pic>
      <p:pic>
        <p:nvPicPr>
          <p:cNvPr id="35" name="Picture 84"/>
          <p:cNvPicPr>
            <a:picLocks noChangeAspect="1"/>
          </p:cNvPicPr>
          <p:nvPr/>
        </p:nvPicPr>
        <p:blipFill>
          <a:blip r:embed="rId7">
            <a:duotone>
              <a:srgbClr val="1CADE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47" y="1554899"/>
            <a:ext cx="540000" cy="540000"/>
          </a:xfrm>
          <a:prstGeom prst="rect">
            <a:avLst/>
          </a:prstGeom>
        </p:spPr>
      </p:pic>
      <p:pic>
        <p:nvPicPr>
          <p:cNvPr id="36" name="Graphic 17" descr="Customer review RTL">
            <a:extLst>
              <a:ext uri="{FF2B5EF4-FFF2-40B4-BE49-F238E27FC236}">
                <a16:creationId xmlns:a16="http://schemas.microsoft.com/office/drawing/2014/main" id="{EAACE49E-821C-4434-A3A6-B918E8E2D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9"/>
              </a:ext>
            </a:extLst>
          </a:blip>
          <a:stretch>
            <a:fillRect/>
          </a:stretch>
        </p:blipFill>
        <p:spPr>
          <a:xfrm>
            <a:off x="4843077" y="2844710"/>
            <a:ext cx="686188" cy="686188"/>
          </a:xfrm>
          <a:prstGeom prst="rect">
            <a:avLst/>
          </a:prstGeom>
        </p:spPr>
      </p:pic>
      <p:pic>
        <p:nvPicPr>
          <p:cNvPr id="37" name="Graphic 23" descr="Rocket">
            <a:extLst>
              <a:ext uri="{FF2B5EF4-FFF2-40B4-BE49-F238E27FC236}">
                <a16:creationId xmlns:a16="http://schemas.microsoft.com/office/drawing/2014/main" id="{A3232BE1-F728-4850-923B-F1BDD2177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11"/>
              </a:ext>
            </a:extLst>
          </a:blip>
          <a:stretch>
            <a:fillRect/>
          </a:stretch>
        </p:blipFill>
        <p:spPr>
          <a:xfrm>
            <a:off x="985597" y="1524868"/>
            <a:ext cx="712344" cy="712344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Organisational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34821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B45010-EE8F-4457-BD8F-4D7699B4DB9B}"/>
              </a:ext>
            </a:extLst>
          </p:cNvPr>
          <p:cNvSpPr>
            <a:spLocks noGrp="1"/>
          </p:cNvSpPr>
          <p:nvPr/>
        </p:nvSpPr>
        <p:spPr>
          <a:xfrm>
            <a:off x="730744" y="956481"/>
            <a:ext cx="5046214" cy="4136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Connect youth across the Rhine Basin and empower them to </a:t>
            </a:r>
            <a:r>
              <a:rPr lang="en-US" sz="1700" b="1" dirty="0">
                <a:solidFill>
                  <a:srgbClr val="1CADE4"/>
                </a:solidFill>
                <a:latin typeface="Franklin Gothic Book" panose="020B0502020104020203"/>
              </a:rPr>
              <a:t>identify their priorities </a:t>
            </a: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and </a:t>
            </a:r>
            <a:r>
              <a:rPr lang="en-US" sz="1700" b="1" dirty="0">
                <a:solidFill>
                  <a:srgbClr val="1CADE4"/>
                </a:solidFill>
                <a:latin typeface="Franklin Gothic Book" panose="020B0502020104020203"/>
              </a:rPr>
              <a:t>views</a:t>
            </a: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 on issues related to climate change and the Water-Food-Energy nexus</a:t>
            </a:r>
          </a:p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Activities:</a:t>
            </a:r>
          </a:p>
          <a:p>
            <a:pPr marL="630000" lvl="1" indent="-306000" defTabSz="457200"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Host different activities targeting young people in the Rhine Basin to collect their perceptions</a:t>
            </a:r>
          </a:p>
          <a:p>
            <a:pPr marL="630000" lvl="1" indent="-306000" defTabSz="457200"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Work through the ABCD Model of co-creation, to engage various stakeholders in the discussion between the different components of the model</a:t>
            </a:r>
          </a:p>
          <a:p>
            <a:pPr marL="630000" lvl="1" indent="-306000" defTabSz="457200"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7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Franklin Gothic Book" panose="020B0502020104020203"/>
              </a:rPr>
              <a:t>Building towards future activities and youth consultations in the next phases of the project</a:t>
            </a:r>
          </a:p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endParaRPr lang="en-US" sz="1700" dirty="0">
              <a:solidFill>
                <a:sysClr val="windowText" lastClr="000000">
                  <a:lumMod val="75000"/>
                  <a:lumOff val="25000"/>
                </a:sysClr>
              </a:solidFill>
              <a:latin typeface="Franklin Gothic Book" panose="020B0502020104020203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821" y="562097"/>
            <a:ext cx="3812955" cy="257438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324" y="1064941"/>
            <a:ext cx="3812955" cy="235604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>
          <a:xfrm>
            <a:off x="6544775" y="3136486"/>
            <a:ext cx="2446206" cy="251863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53751A0-9CF7-47D1-ABF4-ADADE0B97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093" y="3136486"/>
            <a:ext cx="2025168" cy="25186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The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Online Youth Consultation</a:t>
            </a:r>
          </a:p>
        </p:txBody>
      </p:sp>
    </p:spTree>
    <p:extLst>
      <p:ext uri="{BB962C8B-B14F-4D97-AF65-F5344CB8AC3E}">
        <p14:creationId xmlns:p14="http://schemas.microsoft.com/office/powerpoint/2010/main" val="18769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868A7ACE-A1A4-4062-9542-4F555A280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5" y="1084958"/>
            <a:ext cx="2740233" cy="10500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730435" y="709882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B45010-EE8F-4457-BD8F-4D7699B4DB9B}"/>
              </a:ext>
            </a:extLst>
          </p:cNvPr>
          <p:cNvSpPr>
            <a:spLocks noGrp="1"/>
          </p:cNvSpPr>
          <p:nvPr/>
        </p:nvSpPr>
        <p:spPr>
          <a:xfrm>
            <a:off x="6369885" y="1282280"/>
            <a:ext cx="5505429" cy="41367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ADE4"/>
              </a:buClr>
            </a:pPr>
            <a:r>
              <a:rPr lang="en-US" dirty="0">
                <a:latin typeface="Franklin Gothic Book" panose="020B0503020102020204" pitchFamily="34" charset="0"/>
              </a:rPr>
              <a:t>Organise </a:t>
            </a:r>
            <a:r>
              <a:rPr lang="en-US" b="1" dirty="0">
                <a:solidFill>
                  <a:srgbClr val="1CADE4"/>
                </a:solidFill>
                <a:latin typeface="Franklin Gothic Book" panose="020B0503020102020204" pitchFamily="34" charset="0"/>
              </a:rPr>
              <a:t>research</a:t>
            </a:r>
            <a:r>
              <a:rPr lang="en-US" dirty="0">
                <a:latin typeface="Franklin Gothic Book" panose="020B0503020102020204" pitchFamily="34" charset="0"/>
              </a:rPr>
              <a:t> and </a:t>
            </a:r>
            <a:r>
              <a:rPr lang="en-US" b="1" dirty="0">
                <a:solidFill>
                  <a:srgbClr val="1CADE4"/>
                </a:solidFill>
                <a:latin typeface="Franklin Gothic Book" panose="020B0503020102020204" pitchFamily="34" charset="0"/>
              </a:rPr>
              <a:t>activities</a:t>
            </a:r>
            <a:r>
              <a:rPr lang="en-US" dirty="0">
                <a:latin typeface="Franklin Gothic Book" panose="020B0503020102020204" pitchFamily="34" charset="0"/>
              </a:rPr>
              <a:t> based on key social and environmental issues identified by youth</a:t>
            </a:r>
          </a:p>
          <a:p>
            <a:pPr>
              <a:buClr>
                <a:srgbClr val="1CADE4"/>
              </a:buClr>
            </a:pPr>
            <a:r>
              <a:rPr lang="en-US" dirty="0">
                <a:latin typeface="Franklin Gothic Book" panose="020B0503020102020204" pitchFamily="34" charset="0"/>
              </a:rPr>
              <a:t>Promote multidisciplinary knowledge to address issues and elevate the </a:t>
            </a:r>
            <a:r>
              <a:rPr lang="en-US" dirty="0">
                <a:solidFill>
                  <a:srgbClr val="1CADE4"/>
                </a:solidFill>
                <a:latin typeface="Franklin Gothic Book" panose="020B0503020102020204" pitchFamily="34" charset="0"/>
              </a:rPr>
              <a:t>voices of youth</a:t>
            </a:r>
          </a:p>
          <a:p>
            <a:pPr lvl="1">
              <a:buClr>
                <a:srgbClr val="1CADE4"/>
              </a:buClr>
            </a:pPr>
            <a:r>
              <a:rPr lang="en-US" sz="1700" dirty="0">
                <a:latin typeface="Franklin Gothic Book" panose="020B0503020102020204" pitchFamily="34" charset="0"/>
              </a:rPr>
              <a:t>Distribution of a surveys to gather data on the perspectives and behavior of youth in the Basin</a:t>
            </a:r>
          </a:p>
          <a:p>
            <a:pPr lvl="1">
              <a:buClr>
                <a:srgbClr val="1CADE4"/>
              </a:buClr>
            </a:pPr>
            <a:r>
              <a:rPr lang="en-US" sz="1700" dirty="0">
                <a:latin typeface="Franklin Gothic Book" panose="020B0503020102020204" pitchFamily="34" charset="0"/>
              </a:rPr>
              <a:t>Supplemental data collection</a:t>
            </a:r>
          </a:p>
          <a:p>
            <a:pPr lvl="1">
              <a:buClr>
                <a:srgbClr val="1CADE4"/>
              </a:buClr>
            </a:pPr>
            <a:r>
              <a:rPr lang="en-US" sz="1700" dirty="0">
                <a:latin typeface="Franklin Gothic Book" panose="020B0503020102020204" pitchFamily="34" charset="0"/>
              </a:rPr>
              <a:t>Blog writing</a:t>
            </a:r>
          </a:p>
          <a:p>
            <a:pPr lvl="1">
              <a:buClr>
                <a:srgbClr val="1CADE4"/>
              </a:buClr>
            </a:pPr>
            <a:r>
              <a:rPr lang="en-US" sz="1700" dirty="0">
                <a:latin typeface="Franklin Gothic Book" panose="020B0503020102020204" pitchFamily="34" charset="0"/>
              </a:rPr>
              <a:t>Educational outreach campaigns</a:t>
            </a:r>
          </a:p>
          <a:p>
            <a:pPr marL="0" indent="0">
              <a:buClr>
                <a:srgbClr val="1CADE4"/>
              </a:buClr>
              <a:buNone/>
            </a:pP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5" y="1870668"/>
            <a:ext cx="2761305" cy="1936546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 rotWithShape="1">
          <a:blip r:embed="rId5"/>
          <a:srcRect b="18548"/>
          <a:stretch/>
        </p:blipFill>
        <p:spPr>
          <a:xfrm>
            <a:off x="372385" y="4410825"/>
            <a:ext cx="2761305" cy="11475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6"/>
          <a:srcRect l="346" r="-1" b="16086"/>
          <a:stretch/>
        </p:blipFill>
        <p:spPr>
          <a:xfrm>
            <a:off x="3241447" y="4410825"/>
            <a:ext cx="2478254" cy="117326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6681163-71B9-48C3-8A99-CF5084278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290" y="1098351"/>
            <a:ext cx="3347595" cy="306512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5777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598284" y="755498"/>
            <a:ext cx="6054949" cy="4670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We aim to develop a stable network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knowledge institutions, students, young professionals and PhDs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in the Rhine Basin, to network, collaborate, showcase their work and provide support to them in their research activities.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Would you like to get involved by: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Connecting with the network yourself?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Connecting the network with universities or research institutes along the Rhine?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Offering other types of scientific support to the network?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65B4E28-18AB-4851-9EFB-EFCEC88D6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00" y="984283"/>
            <a:ext cx="4212770" cy="42127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How can you get involved in youth for the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rhine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805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/>
        </p:nvSpPr>
        <p:spPr>
          <a:xfrm>
            <a:off x="575126" y="1187920"/>
            <a:ext cx="9576423" cy="237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Would you like to get involved by: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Connecting with the network yourself?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Connecting the network with universities or research institutes along the Rhine?</a:t>
            </a:r>
          </a:p>
          <a:p>
            <a:pPr marL="630000" marR="0" lvl="1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Offering other types of scientific support to the network?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/>
        </p:nvSpPr>
        <p:spPr>
          <a:xfrm>
            <a:off x="10564363" y="5590705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DA74C-8A67-4BD0-899B-CDF763EB20F1}"/>
              </a:ext>
            </a:extLst>
          </p:cNvPr>
          <p:cNvSpPr/>
          <p:nvPr/>
        </p:nvSpPr>
        <p:spPr>
          <a:xfrm>
            <a:off x="2589607" y="3844596"/>
            <a:ext cx="7286172" cy="1746109"/>
          </a:xfrm>
          <a:prstGeom prst="rect">
            <a:avLst/>
          </a:prstGeom>
          <a:solidFill>
            <a:srgbClr val="2683C6">
              <a:lumMod val="75000"/>
            </a:srgbClr>
          </a:solidFill>
          <a:ln w="22225" cap="rnd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Get in touch with us via this Google Form: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https://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forms.gle/1B</a:t>
            </a:r>
            <a:r>
              <a:rPr lang="en-US" sz="2300" b="1" dirty="0" smtClean="0">
                <a:solidFill>
                  <a:srgbClr val="92D050"/>
                </a:solidFill>
                <a:latin typeface="Franklin Gothic Book" panose="020B0503020102020204" pitchFamily="34" charset="0"/>
              </a:rPr>
              <a:t>H7aoqDd15mBGmX9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…or email us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at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youthfortherhine@gmail.com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396118-94E7-46A8-B4B4-4EBB818ADF49}"/>
              </a:ext>
            </a:extLst>
          </p:cNvPr>
          <p:cNvSpPr>
            <a:spLocks noGrp="1"/>
          </p:cNvSpPr>
          <p:nvPr/>
        </p:nvSpPr>
        <p:spPr>
          <a:xfrm>
            <a:off x="370987" y="-10326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How can you get involved in youth for the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rhine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" panose="020B050202010402020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4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87A3D8DB2EF42A951C63456467419" ma:contentTypeVersion="22" ma:contentTypeDescription="Create a new document." ma:contentTypeScope="" ma:versionID="08f00ff0b7920880b9a1e1dcd42b5ba1">
  <xsd:schema xmlns:xsd="http://www.w3.org/2001/XMLSchema" xmlns:xs="http://www.w3.org/2001/XMLSchema" xmlns:p="http://schemas.microsoft.com/office/2006/metadata/properties" xmlns:ns1="http://schemas.microsoft.com/sharepoint/v3" xmlns:ns2="1c476745-17de-47a3-b2a6-af35ec027eea" xmlns:ns3="48394f13-6f11-4575-9cf8-9accb6ce7db2" targetNamespace="http://schemas.microsoft.com/office/2006/metadata/properties" ma:root="true" ma:fieldsID="1d2aaf32784c4e73f82635175f46ec02" ns1:_="" ns2:_="" ns3:_="">
    <xsd:import namespace="http://schemas.microsoft.com/sharepoint/v3"/>
    <xsd:import namespace="1c476745-17de-47a3-b2a6-af35ec027eea"/>
    <xsd:import namespace="48394f13-6f11-4575-9cf8-9accb6ce7d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76745-17de-47a3-b2a6-af35ec027e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3" nillable="true" ma:displayName="Taxonomy Catch All Column" ma:hidden="true" ma:list="{a220da87-4f15-4e2c-850c-5b3a6d8527e9}" ma:internalName="TaxCatchAll" ma:showField="CatchAllData" ma:web="1c476745-17de-47a3-b2a6-af35ec027e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94f13-6f11-4575-9cf8-9accb6ce7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90771d2-017c-48ef-ab2a-9f86db62e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c476745-17de-47a3-b2a6-af35ec027eea" xsi:nil="true"/>
    <lcf76f155ced4ddcb4097134ff3c332f xmlns="48394f13-6f11-4575-9cf8-9accb6ce7d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AEC66E-F3D2-4020-B5BE-12885932BD57}"/>
</file>

<file path=customXml/itemProps2.xml><?xml version="1.0" encoding="utf-8"?>
<ds:datastoreItem xmlns:ds="http://schemas.openxmlformats.org/officeDocument/2006/customXml" ds:itemID="{41B53DE5-6A23-4A1C-9821-9C717EB00162}"/>
</file>

<file path=customXml/itemProps3.xml><?xml version="1.0" encoding="utf-8"?>
<ds:datastoreItem xmlns:ds="http://schemas.openxmlformats.org/officeDocument/2006/customXml" ds:itemID="{2B229A46-13CE-486E-9D4C-743CD420BDFD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629</Words>
  <Application>Microsoft Office PowerPoint</Application>
  <PresentationFormat>Grand écran</PresentationFormat>
  <Paragraphs>65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Wingdings 2</vt:lpstr>
      <vt:lpstr>Arial</vt:lpstr>
      <vt:lpstr>Century Gothic</vt:lpstr>
      <vt:lpstr>Franklin Gothic Demi</vt:lpstr>
      <vt:lpstr>Calibri Light</vt:lpstr>
      <vt:lpstr>Calibri</vt:lpstr>
      <vt:lpstr>Franklin Gothic Book</vt:lpstr>
      <vt:lpstr>Montserrat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Lisa Ruston</dc:creator>
  <cp:lastModifiedBy>Alessandro Caretto</cp:lastModifiedBy>
  <cp:revision>15</cp:revision>
  <dcterms:created xsi:type="dcterms:W3CDTF">2022-09-09T13:32:25Z</dcterms:created>
  <dcterms:modified xsi:type="dcterms:W3CDTF">2022-09-23T14:59:58Z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0x01010089587A3D8DB2EF42A951C63456467419</vt:lpwstr>
  </property>
</Properties>
</file>