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sldIdLst>
    <p:sldId id="256" r:id="rId2"/>
    <p:sldId id="265" r:id="rId3"/>
    <p:sldId id="264" r:id="rId4"/>
    <p:sldId id="266" r:id="rId5"/>
    <p:sldId id="257" r:id="rId6"/>
    <p:sldId id="267" r:id="rId7"/>
    <p:sldId id="259" r:id="rId8"/>
    <p:sldId id="263" r:id="rId9"/>
    <p:sldId id="260" r:id="rId10"/>
  </p:sldIdLst>
  <p:sldSz cx="12192000" cy="6858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Montserrat" panose="00000500000000000000" pitchFamily="2" charset="0"/>
      <p:regular r:id="rId18"/>
      <p:bold r:id="rId19"/>
      <p:italic r:id="rId20"/>
      <p:boldItalic r:id="rId21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ulia Testa" initials="GT" lastIdx="1" clrIdx="0">
    <p:extLst>
      <p:ext uri="{19B8F6BF-5375-455C-9EA6-DF929625EA0E}">
        <p15:presenceInfo xmlns:p15="http://schemas.microsoft.com/office/powerpoint/2012/main" userId="512af98b35f4560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86" autoAdjust="0"/>
    <p:restoredTop sz="94660"/>
  </p:normalViewPr>
  <p:slideViewPr>
    <p:cSldViewPr snapToGrid="0">
      <p:cViewPr varScale="1">
        <p:scale>
          <a:sx n="66" d="100"/>
          <a:sy n="66" d="100"/>
        </p:scale>
        <p:origin x="51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commentAuthors" Target="commentAuthors.xml"/><Relationship Id="rId27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7AA43-8FD5-4958-82DE-EAC43846B125}" type="datetimeFigureOut">
              <a:rPr lang="it-IT" smtClean="0"/>
              <a:t>29/09/2022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24CF38-2367-4699-B405-55615DB770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6922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BE199D-DC87-95B9-8C93-88047CAFB3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817CC81-12C2-62C9-5C80-A33668FBE3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548187-34AB-5B5E-9BF2-4A40CB60E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A883-C083-49DF-9600-B3DF0BB5E1B4}" type="datetimeFigureOut">
              <a:rPr lang="fr-FR" smtClean="0"/>
              <a:t>29/09/2022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454E4F-1485-233A-3B1A-129C0AE1C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6B978BF-E9AA-3621-83A8-83962980D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EFB2-0FF6-49E5-B721-05A3748A097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627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F42B06-25AC-6062-18A3-9FA9CEB9A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31ADC8B-7ECA-BA7D-0BBB-E65CBD554E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3ABF01A-36CD-122C-9A75-127396E37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A883-C083-49DF-9600-B3DF0BB5E1B4}" type="datetimeFigureOut">
              <a:rPr lang="fr-FR" smtClean="0"/>
              <a:t>29/09/2022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5B4D38D-6EE8-4DA8-767D-2F1EEFCD1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669623F-D971-0DF4-7C6F-654D06842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EFB2-0FF6-49E5-B721-05A3748A097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524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8542544-488E-7A24-11D2-D3F43BC70E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878634B-63F7-BDDD-1ECA-BBDB2423FB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74E79F5-9976-0ADD-AE0E-1FB1CB9F3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A883-C083-49DF-9600-B3DF0BB5E1B4}" type="datetimeFigureOut">
              <a:rPr lang="fr-FR" smtClean="0"/>
              <a:t>29/09/2022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86027C7-C783-605C-E28F-E9B1EABB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488DC68-6E09-63EC-6939-E3EA6D40A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EFB2-0FF6-49E5-B721-05A3748A097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8504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A5E46A-E558-C64D-12AB-D1E3C508D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02A8A44-615F-A40E-9F7F-FC80937CB6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A9FC546-C36E-7DB0-8B23-C6F741B0C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A883-C083-49DF-9600-B3DF0BB5E1B4}" type="datetimeFigureOut">
              <a:rPr lang="fr-FR" smtClean="0"/>
              <a:t>29/09/2022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59691B7-4CC3-CED1-5EA4-A4A48675E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1218FB5-B7A4-A089-B368-C0EEEF95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EFB2-0FF6-49E5-B721-05A3748A097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8071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67FBB5-03BA-0249-884B-F4EEB8360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213672B-441E-6ECF-89A8-E2CD24C50D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7DA757F-FC5C-B5B1-A213-CF1CB00E6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A883-C083-49DF-9600-B3DF0BB5E1B4}" type="datetimeFigureOut">
              <a:rPr lang="fr-FR" smtClean="0"/>
              <a:t>29/09/2022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0AEB3F8-BB92-0514-885C-208799A3F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C212F-BD16-6161-1B3B-41E2F7FF1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EFB2-0FF6-49E5-B721-05A3748A097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7907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E581B6-FE7C-86A0-A95D-C6C87574E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CEE32D0-053B-6EE5-3DCE-3A582E7944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54C2241-62E3-8953-5032-036D3C20B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FB32156-D2B9-9D30-6D36-D62B6126A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A883-C083-49DF-9600-B3DF0BB5E1B4}" type="datetimeFigureOut">
              <a:rPr lang="fr-FR" smtClean="0"/>
              <a:t>29/09/2022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CC0860F-2B69-9851-BE4A-E530BD76B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4854D10-DB40-BEC2-21D1-B98C666E4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EFB2-0FF6-49E5-B721-05A3748A097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3558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DCF251-D648-D607-6DBA-ACB134353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451D57D-1B4F-065A-F1D4-B5544F33F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4ECC0C2-8E73-2D26-CD9D-9BE7E42CE9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3E4C4E0-3183-A032-6C5C-C28E671C5B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A28424B-C20F-276A-52B9-1BD3372B35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C91C21E-272A-91DA-0C61-DB92234CB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A883-C083-49DF-9600-B3DF0BB5E1B4}" type="datetimeFigureOut">
              <a:rPr lang="fr-FR" smtClean="0"/>
              <a:t>29/09/2022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640B1D2-C1F7-888F-6A46-02AA164F8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11DDDD2-74C3-8F7D-E4BE-C83CB2C85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EFB2-0FF6-49E5-B721-05A3748A097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9805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48664F-10DF-10A8-60C3-615E1103C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1E07638-B0D8-6406-5CF3-D2B2F5ADD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A883-C083-49DF-9600-B3DF0BB5E1B4}" type="datetimeFigureOut">
              <a:rPr lang="fr-FR" smtClean="0"/>
              <a:t>29/09/2022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A1296B4-FD3A-6F3C-0BE1-E3A62EA89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1339758-EE09-400F-C250-300B2EC07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EFB2-0FF6-49E5-B721-05A3748A097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2480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1E5B424-C642-26AD-1960-FF050BA20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A883-C083-49DF-9600-B3DF0BB5E1B4}" type="datetimeFigureOut">
              <a:rPr lang="fr-FR" smtClean="0"/>
              <a:t>29/09/2022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16575C1-76E4-3014-CFA8-9B0BA7A5F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1213E27-47FB-0BC7-C9B5-265617663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EFB2-0FF6-49E5-B721-05A3748A097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208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95A9DA-2B63-2280-39FE-B4354C6AD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4B0EAF-B377-2497-40FE-AFC01CDB4D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140B5E9-7379-5170-854D-9EB04E07BF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B01AC1C-6494-D984-CBF7-488368BE6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A883-C083-49DF-9600-B3DF0BB5E1B4}" type="datetimeFigureOut">
              <a:rPr lang="fr-FR" smtClean="0"/>
              <a:t>29/09/2022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CDE51FB-5583-7CB5-CD5A-C71747463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2B37401-63B2-853D-AF97-02F22DAE5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EFB2-0FF6-49E5-B721-05A3748A097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2836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3F9C15-571E-FC50-FA67-AD5834F7C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349F832-6A9D-FF88-6AE5-EF48B975F8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7F08EE1-ACA5-70AD-E38E-7673070019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4D799F3-703E-DD00-A826-FFCAE6B13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A883-C083-49DF-9600-B3DF0BB5E1B4}" type="datetimeFigureOut">
              <a:rPr lang="fr-FR" smtClean="0"/>
              <a:t>29/09/2022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A20ECAA-E755-0F69-F3D9-F15BE8C26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F497C3E-E665-A0D2-92E0-ACDB59359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9EFB2-0FF6-49E5-B721-05A3748A097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534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5198E96-9F9E-6693-A809-5FD27667E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F69E596-5C4B-F4B5-709B-CDE5A59714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3A8D086-95E3-D38F-8DB8-0E36E028DE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DA883-C083-49DF-9600-B3DF0BB5E1B4}" type="datetimeFigureOut">
              <a:rPr lang="fr-FR" smtClean="0"/>
              <a:t>29/09/2022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40A40A3-ED7D-938D-BC28-343FEACF5E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05EB52E-FCF8-555B-AEFC-272D25D5AB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9EFB2-0FF6-49E5-B721-05A3748A097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8014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toryset.com/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gceurope.org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ewildingeurope.com/" TargetMode="External"/><Relationship Id="rId5" Type="http://schemas.openxmlformats.org/officeDocument/2006/relationships/hyperlink" Target="https://youngrewilders.com/" TargetMode="External"/><Relationship Id="rId4" Type="http://schemas.openxmlformats.org/officeDocument/2006/relationships/hyperlink" Target="https://gybnweb.wixsite.com/europe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très coloré, plusieurs&#10;&#10;Description générée automatiquement">
            <a:extLst>
              <a:ext uri="{FF2B5EF4-FFF2-40B4-BE49-F238E27FC236}">
                <a16:creationId xmlns:a16="http://schemas.microsoft.com/office/drawing/2014/main" id="{E6A087CB-B618-8BC7-E966-CA22170DFB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72F2793-1A88-A1DA-852D-BFEEA6E894BF}"/>
              </a:ext>
            </a:extLst>
          </p:cNvPr>
          <p:cNvSpPr txBox="1"/>
          <p:nvPr/>
        </p:nvSpPr>
        <p:spPr>
          <a:xfrm>
            <a:off x="129396" y="3907766"/>
            <a:ext cx="455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b="1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B531D42-B73D-32EC-8BBE-A62B3E6E2B9D}"/>
              </a:ext>
            </a:extLst>
          </p:cNvPr>
          <p:cNvSpPr txBox="1"/>
          <p:nvPr/>
        </p:nvSpPr>
        <p:spPr>
          <a:xfrm>
            <a:off x="129396" y="3976255"/>
            <a:ext cx="44522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chemeClr val="bg1"/>
                </a:solidFill>
                <a:latin typeface="Montserrat" panose="02000505000000020004" pitchFamily="2" charset="0"/>
              </a:rPr>
              <a:t>Youth</a:t>
            </a:r>
            <a:r>
              <a:rPr lang="fr-FR" sz="2800" b="1" dirty="0">
                <a:solidFill>
                  <a:schemeClr val="bg1"/>
                </a:solidFill>
                <a:latin typeface="Montserrat" panose="02000505000000020004" pitchFamily="2" charset="0"/>
              </a:rPr>
              <a:t> in EU </a:t>
            </a:r>
            <a:r>
              <a:rPr lang="fr-FR" sz="2800" b="1" dirty="0" err="1">
                <a:solidFill>
                  <a:schemeClr val="bg1"/>
                </a:solidFill>
                <a:latin typeface="Montserrat" panose="02000505000000020004" pitchFamily="2" charset="0"/>
              </a:rPr>
              <a:t>advocacy</a:t>
            </a:r>
            <a:r>
              <a:rPr lang="fr-FR" sz="2800" b="1" dirty="0">
                <a:solidFill>
                  <a:schemeClr val="bg1"/>
                </a:solidFill>
                <a:latin typeface="Montserrat" panose="02000505000000020004" pitchFamily="2" charset="0"/>
              </a:rPr>
              <a:t> – </a:t>
            </a:r>
            <a:r>
              <a:rPr lang="fr-FR" sz="2800" b="1" dirty="0" err="1">
                <a:solidFill>
                  <a:schemeClr val="bg1"/>
                </a:solidFill>
                <a:latin typeface="Montserrat" panose="02000505000000020004" pitchFamily="2" charset="0"/>
              </a:rPr>
              <a:t>political</a:t>
            </a:r>
            <a:r>
              <a:rPr lang="fr-FR" sz="2800" b="1" dirty="0">
                <a:solidFill>
                  <a:schemeClr val="bg1"/>
                </a:solidFill>
                <a:latin typeface="Montserrat" panose="02000505000000020004" pitchFamily="2" charset="0"/>
              </a:rPr>
              <a:t> and </a:t>
            </a:r>
            <a:r>
              <a:rPr lang="fr-FR" sz="2800" b="1" dirty="0" err="1">
                <a:solidFill>
                  <a:schemeClr val="bg1"/>
                </a:solidFill>
                <a:latin typeface="Montserrat" panose="02000505000000020004" pitchFamily="2" charset="0"/>
              </a:rPr>
              <a:t>legal</a:t>
            </a:r>
            <a:r>
              <a:rPr lang="fr-FR" sz="2800" b="1" dirty="0">
                <a:solidFill>
                  <a:schemeClr val="bg1"/>
                </a:solidFill>
                <a:latin typeface="Montserrat" panose="02000505000000020004" pitchFamily="2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Montserrat" panose="02000505000000020004" pitchFamily="2" charset="0"/>
              </a:rPr>
              <a:t>activism</a:t>
            </a:r>
            <a:r>
              <a:rPr lang="fr-FR" sz="2800" b="1" dirty="0">
                <a:solidFill>
                  <a:schemeClr val="bg1"/>
                </a:solidFill>
                <a:latin typeface="Montserrat" panose="02000505000000020004" pitchFamily="2" charset="0"/>
              </a:rPr>
              <a:t> for </a:t>
            </a:r>
            <a:r>
              <a:rPr lang="fr-FR" sz="2800" b="1" dirty="0" err="1">
                <a:solidFill>
                  <a:schemeClr val="bg1"/>
                </a:solidFill>
                <a:latin typeface="Montserrat" panose="02000505000000020004" pitchFamily="2" charset="0"/>
              </a:rPr>
              <a:t>rivers</a:t>
            </a:r>
            <a:endParaRPr lang="fr-FR" sz="2800" b="1" dirty="0">
              <a:solidFill>
                <a:schemeClr val="bg1"/>
              </a:solidFill>
              <a:latin typeface="Montserrat" panose="02000505000000020004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1F1ACC0-DAF7-6538-B6C1-78138493FC79}"/>
              </a:ext>
            </a:extLst>
          </p:cNvPr>
          <p:cNvSpPr txBox="1"/>
          <p:nvPr/>
        </p:nvSpPr>
        <p:spPr>
          <a:xfrm>
            <a:off x="129396" y="5340927"/>
            <a:ext cx="4554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Montserrat" panose="02000505000000020004" pitchFamily="2" charset="0"/>
              </a:rPr>
              <a:t>Giulia Testa - GYBN Europe, GCE, Young </a:t>
            </a:r>
            <a:r>
              <a:rPr lang="fr-FR" sz="2400" dirty="0" err="1">
                <a:solidFill>
                  <a:schemeClr val="bg1"/>
                </a:solidFill>
                <a:latin typeface="Montserrat" panose="02000505000000020004" pitchFamily="2" charset="0"/>
              </a:rPr>
              <a:t>Rewilders</a:t>
            </a:r>
            <a:endParaRPr lang="fr-FR" sz="2400" dirty="0">
              <a:solidFill>
                <a:schemeClr val="bg1"/>
              </a:solidFill>
              <a:latin typeface="Montserrat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260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129DA873-C42B-C45D-A160-304531270E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" r="186" b="64605"/>
          <a:stretch/>
        </p:blipFill>
        <p:spPr>
          <a:xfrm>
            <a:off x="0" y="5840730"/>
            <a:ext cx="12192000" cy="101727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A293C3E-AC7F-2045-6F5F-6C635A3CBB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80" t="14878" r="20342" b="9333"/>
          <a:stretch/>
        </p:blipFill>
        <p:spPr>
          <a:xfrm>
            <a:off x="0" y="0"/>
            <a:ext cx="7690586" cy="519764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D135BB5-F4C6-86B8-AE73-216610E63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843" y="1026693"/>
            <a:ext cx="3965608" cy="361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459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129DA873-C42B-C45D-A160-304531270E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" r="186" b="64605"/>
          <a:stretch/>
        </p:blipFill>
        <p:spPr>
          <a:xfrm>
            <a:off x="0" y="5840730"/>
            <a:ext cx="12192000" cy="101727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28F9924-BA6F-25A7-5EB9-32817D0F3E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73" t="31438" r="18290" b="18877"/>
          <a:stretch/>
        </p:blipFill>
        <p:spPr>
          <a:xfrm>
            <a:off x="5812760" y="346508"/>
            <a:ext cx="6246795" cy="340734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87FBAB7-BC78-A8C9-0755-7A95289C7B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0" t="14457" r="56579" b="25614"/>
          <a:stretch/>
        </p:blipFill>
        <p:spPr>
          <a:xfrm>
            <a:off x="0" y="587140"/>
            <a:ext cx="5812760" cy="475488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226050C-F2C5-8962-16D0-8E6F680794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211" t="48842" r="21684" b="35299"/>
          <a:stretch/>
        </p:blipFill>
        <p:spPr>
          <a:xfrm>
            <a:off x="6680542" y="4008168"/>
            <a:ext cx="4350010" cy="154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355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129DA873-C42B-C45D-A160-304531270E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" r="186" b="64605"/>
          <a:stretch/>
        </p:blipFill>
        <p:spPr>
          <a:xfrm>
            <a:off x="0" y="5840730"/>
            <a:ext cx="12192000" cy="101727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CCEF54F-B237-641F-0C32-23D284E013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509" r="1789" b="11579"/>
          <a:stretch/>
        </p:blipFill>
        <p:spPr>
          <a:xfrm>
            <a:off x="97857" y="1271973"/>
            <a:ext cx="7844901" cy="309634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3D84BE5D-1BA2-296F-3424-76D63E6FCD63}"/>
              </a:ext>
            </a:extLst>
          </p:cNvPr>
          <p:cNvSpPr/>
          <p:nvPr/>
        </p:nvSpPr>
        <p:spPr>
          <a:xfrm>
            <a:off x="6765424" y="1052472"/>
            <a:ext cx="1341119" cy="490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BE7D09C-4319-2C89-0620-2C38EAEF1810}"/>
              </a:ext>
            </a:extLst>
          </p:cNvPr>
          <p:cNvSpPr txBox="1"/>
          <p:nvPr/>
        </p:nvSpPr>
        <p:spPr>
          <a:xfrm>
            <a:off x="2967790" y="1198984"/>
            <a:ext cx="3128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Montserrat" panose="00000500000000000000" pitchFamily="2" charset="0"/>
              </a:rPr>
              <a:t>Coming soon…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9CDC5AD-4AEB-FCDD-8AEC-B1B72FE30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220" y="486969"/>
            <a:ext cx="1444792" cy="78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54527F6-CD24-62BB-DB97-FCA308B1F552}"/>
              </a:ext>
            </a:extLst>
          </p:cNvPr>
          <p:cNvSpPr txBox="1"/>
          <p:nvPr/>
        </p:nvSpPr>
        <p:spPr>
          <a:xfrm>
            <a:off x="7942758" y="1720840"/>
            <a:ext cx="4164496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Montserrat" panose="00000500000000000000" pitchFamily="2" charset="0"/>
              </a:rPr>
              <a:t>Partnership with Dam </a:t>
            </a:r>
            <a:r>
              <a:rPr lang="it-IT" dirty="0" err="1">
                <a:latin typeface="Montserrat" panose="00000500000000000000" pitchFamily="2" charset="0"/>
              </a:rPr>
              <a:t>Removal</a:t>
            </a:r>
            <a:r>
              <a:rPr lang="it-IT" dirty="0">
                <a:latin typeface="Montserrat" panose="00000500000000000000" pitchFamily="2" charset="0"/>
              </a:rPr>
              <a:t> Europe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Montserrat" panose="00000500000000000000" pitchFamily="2" charset="0"/>
              </a:rPr>
              <a:t>Rewilding Oder Delta </a:t>
            </a:r>
            <a:r>
              <a:rPr lang="it-IT" dirty="0">
                <a:latin typeface="Montserrat" panose="00000500000000000000" pitchFamily="2" charset="0"/>
              </a:rPr>
              <a:t>- </a:t>
            </a:r>
            <a:r>
              <a:rPr lang="en-US" b="0" i="0" dirty="0">
                <a:solidFill>
                  <a:srgbClr val="201F1E"/>
                </a:solidFill>
                <a:effectLst/>
                <a:latin typeface="Montserrat" panose="00000500000000000000" pitchFamily="2" charset="0"/>
              </a:rPr>
              <a:t>Ina, </a:t>
            </a:r>
            <a:r>
              <a:rPr lang="en-US" b="0" i="0" dirty="0" err="1">
                <a:solidFill>
                  <a:srgbClr val="201F1E"/>
                </a:solidFill>
                <a:effectLst/>
                <a:latin typeface="Montserrat" panose="00000500000000000000" pitchFamily="2" charset="0"/>
              </a:rPr>
              <a:t>Gowieniza</a:t>
            </a:r>
            <a:r>
              <a:rPr lang="en-US" dirty="0">
                <a:solidFill>
                  <a:srgbClr val="201F1E"/>
                </a:solidFill>
                <a:latin typeface="Montserrat" panose="00000500000000000000" pitchFamily="2" charset="0"/>
              </a:rPr>
              <a:t>, </a:t>
            </a:r>
            <a:r>
              <a:rPr lang="en-US" b="0" i="0" dirty="0" err="1">
                <a:solidFill>
                  <a:srgbClr val="201F1E"/>
                </a:solidFill>
                <a:effectLst/>
                <a:latin typeface="Montserrat" panose="00000500000000000000" pitchFamily="2" charset="0"/>
              </a:rPr>
              <a:t>Ueker</a:t>
            </a:r>
            <a:r>
              <a:rPr lang="en-US" dirty="0">
                <a:solidFill>
                  <a:srgbClr val="201F1E"/>
                </a:solidFill>
                <a:latin typeface="Montserrat" panose="00000500000000000000" pitchFamily="2" charset="0"/>
              </a:rPr>
              <a:t>, </a:t>
            </a:r>
            <a:r>
              <a:rPr lang="en-US" b="0" i="0" dirty="0" err="1">
                <a:solidFill>
                  <a:srgbClr val="201F1E"/>
                </a:solidFill>
                <a:effectLst/>
                <a:latin typeface="Montserrat" panose="00000500000000000000" pitchFamily="2" charset="0"/>
              </a:rPr>
              <a:t>Peene</a:t>
            </a:r>
            <a:r>
              <a:rPr lang="en-US" b="0" i="0" dirty="0">
                <a:solidFill>
                  <a:srgbClr val="201F1E"/>
                </a:solidFill>
                <a:effectLst/>
                <a:latin typeface="Montserrat" panose="00000500000000000000" pitchFamily="2" charset="0"/>
              </a:rPr>
              <a:t> rivers</a:t>
            </a:r>
            <a:endParaRPr lang="it-IT" dirty="0"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Montserrat" panose="00000500000000000000" pitchFamily="2" charset="0"/>
              </a:rPr>
              <a:t>Rewilding </a:t>
            </a:r>
            <a:r>
              <a:rPr lang="it-IT" b="1" dirty="0" err="1">
                <a:latin typeface="Montserrat" panose="00000500000000000000" pitchFamily="2" charset="0"/>
              </a:rPr>
              <a:t>Danube</a:t>
            </a:r>
            <a:r>
              <a:rPr lang="it-IT" b="1" dirty="0">
                <a:latin typeface="Montserrat" panose="00000500000000000000" pitchFamily="2" charset="0"/>
              </a:rPr>
              <a:t> Delta </a:t>
            </a:r>
            <a:r>
              <a:rPr lang="it-IT" dirty="0">
                <a:latin typeface="Montserrat" panose="00000500000000000000" pitchFamily="2" charset="0"/>
              </a:rPr>
              <a:t>- Ukraine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Montserrat" panose="00000500000000000000" pitchFamily="2" charset="0"/>
              </a:rPr>
              <a:t>Rewilding Sweden </a:t>
            </a:r>
            <a:r>
              <a:rPr lang="it-IT" dirty="0">
                <a:latin typeface="Montserrat" panose="00000500000000000000" pitchFamily="2" charset="0"/>
              </a:rPr>
              <a:t>- </a:t>
            </a:r>
            <a:r>
              <a:rPr lang="it-IT" b="0" i="0" dirty="0">
                <a:solidFill>
                  <a:srgbClr val="201F1E"/>
                </a:solidFill>
                <a:effectLst/>
                <a:latin typeface="Montserrat" panose="00000500000000000000" pitchFamily="2" charset="0"/>
              </a:rPr>
              <a:t>Abrahamson and Pite </a:t>
            </a:r>
            <a:r>
              <a:rPr lang="it-IT" b="0" i="0" dirty="0" err="1">
                <a:solidFill>
                  <a:srgbClr val="201F1E"/>
                </a:solidFill>
                <a:effectLst/>
                <a:latin typeface="Montserrat" panose="00000500000000000000" pitchFamily="2" charset="0"/>
              </a:rPr>
              <a:t>rivers</a:t>
            </a:r>
            <a:endParaRPr lang="it-IT" b="0" i="0" dirty="0">
              <a:solidFill>
                <a:srgbClr val="201F1E"/>
              </a:solidFill>
              <a:effectLst/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Montserrat" panose="00000500000000000000" pitchFamily="2" charset="0"/>
              </a:rPr>
              <a:t>Work on </a:t>
            </a:r>
            <a:r>
              <a:rPr lang="it-IT" b="1" dirty="0" err="1">
                <a:latin typeface="Montserrat" panose="00000500000000000000" pitchFamily="2" charset="0"/>
              </a:rPr>
              <a:t>peatlands</a:t>
            </a:r>
            <a:r>
              <a:rPr lang="it-IT" dirty="0">
                <a:latin typeface="Montserrat" panose="00000500000000000000" pitchFamily="2" charset="0"/>
              </a:rPr>
              <a:t> (Scotland, Sweden, Poland, Germany) with </a:t>
            </a:r>
            <a:r>
              <a:rPr lang="it-IT" dirty="0" err="1">
                <a:latin typeface="Montserrat" panose="00000500000000000000" pitchFamily="2" charset="0"/>
              </a:rPr>
              <a:t>Wetlands</a:t>
            </a:r>
            <a:r>
              <a:rPr lang="it-IT" dirty="0">
                <a:latin typeface="Montserrat" panose="00000500000000000000" pitchFamily="2" charset="0"/>
              </a:rPr>
              <a:t> International</a:t>
            </a:r>
          </a:p>
          <a:p>
            <a:pPr marL="285750" indent="-285750">
              <a:buFontTx/>
              <a:buChar char="-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17231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129DA873-C42B-C45D-A160-304531270E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" r="186" b="64605"/>
          <a:stretch/>
        </p:blipFill>
        <p:spPr>
          <a:xfrm>
            <a:off x="0" y="5840730"/>
            <a:ext cx="12192000" cy="101727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EA1A975-D293-9DC5-ECD1-D355F819886F}"/>
              </a:ext>
            </a:extLst>
          </p:cNvPr>
          <p:cNvSpPr txBox="1"/>
          <p:nvPr/>
        </p:nvSpPr>
        <p:spPr>
          <a:xfrm>
            <a:off x="744279" y="340242"/>
            <a:ext cx="10703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Montserrat" panose="02000505000000020004" pitchFamily="2" charset="0"/>
              </a:rPr>
              <a:t>HOW DOES THIS ACTIVISM LOOK LIKE?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EBB37B8-6455-8C5F-4B64-B03423FF4C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283" t="22899" r="25601" b="8406"/>
          <a:stretch/>
        </p:blipFill>
        <p:spPr>
          <a:xfrm>
            <a:off x="744279" y="844327"/>
            <a:ext cx="3208319" cy="4572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82C22A3-6EF6-DE9C-1532-32589B9523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684" t="32000" r="13554" b="10878"/>
          <a:stretch/>
        </p:blipFill>
        <p:spPr>
          <a:xfrm>
            <a:off x="4067181" y="859210"/>
            <a:ext cx="3816831" cy="241594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75DAB15-4457-6CE0-98E1-B1283920CF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500" t="39299" r="37135" b="17284"/>
          <a:stretch/>
        </p:blipFill>
        <p:spPr>
          <a:xfrm>
            <a:off x="4067181" y="3310603"/>
            <a:ext cx="3816831" cy="2494674"/>
          </a:xfrm>
          <a:prstGeom prst="rect">
            <a:avLst/>
          </a:prstGeom>
        </p:spPr>
      </p:pic>
      <p:pic>
        <p:nvPicPr>
          <p:cNvPr id="3074" name="Picture 2" descr="No photo description available.">
            <a:extLst>
              <a:ext uri="{FF2B5EF4-FFF2-40B4-BE49-F238E27FC236}">
                <a16:creationId xmlns:a16="http://schemas.microsoft.com/office/drawing/2014/main" id="{18905C52-08FB-A98D-2BE8-5628AB98A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852" y="1246850"/>
            <a:ext cx="2825215" cy="376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219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129DA873-C42B-C45D-A160-304531270E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" r="186" b="64605"/>
          <a:stretch/>
        </p:blipFill>
        <p:spPr>
          <a:xfrm>
            <a:off x="0" y="5840730"/>
            <a:ext cx="12192000" cy="101727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EA1A975-D293-9DC5-ECD1-D355F819886F}"/>
              </a:ext>
            </a:extLst>
          </p:cNvPr>
          <p:cNvSpPr txBox="1"/>
          <p:nvPr/>
        </p:nvSpPr>
        <p:spPr>
          <a:xfrm>
            <a:off x="744279" y="340242"/>
            <a:ext cx="10703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Montserrat" panose="02000505000000020004" pitchFamily="2" charset="0"/>
              </a:rPr>
              <a:t>HOW DOES THIS ACTIVISM LOOK LIKE?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9B383E3-E57F-6059-BFDC-28FE882E9F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21" t="22175" r="59816" b="11158"/>
          <a:stretch/>
        </p:blipFill>
        <p:spPr>
          <a:xfrm>
            <a:off x="991402" y="782592"/>
            <a:ext cx="3046396" cy="4807436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2DD91135-DE5E-1FEE-4F11-1A5F483118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711" t="21474" r="36789" b="18456"/>
          <a:stretch/>
        </p:blipFill>
        <p:spPr>
          <a:xfrm>
            <a:off x="3656235" y="1955794"/>
            <a:ext cx="2850278" cy="363423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905F5A1-96D2-BD66-E7F5-963A816A3C19}"/>
              </a:ext>
            </a:extLst>
          </p:cNvPr>
          <p:cNvSpPr txBox="1"/>
          <p:nvPr/>
        </p:nvSpPr>
        <p:spPr>
          <a:xfrm>
            <a:off x="6506513" y="823972"/>
            <a:ext cx="585818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Montserrat" panose="00000500000000000000" pitchFamily="2" charset="0"/>
              </a:rPr>
              <a:t>Inclusive and enforceable </a:t>
            </a:r>
            <a:r>
              <a:rPr lang="en-US" sz="1600" b="1" dirty="0">
                <a:latin typeface="Montserrat" panose="00000500000000000000" pitchFamily="2" charset="0"/>
              </a:rPr>
              <a:t>monitoring and governance </a:t>
            </a:r>
            <a:r>
              <a:rPr lang="en-US" sz="1600" dirty="0">
                <a:latin typeface="Montserrat" panose="00000500000000000000" pitchFamily="2" charset="0"/>
              </a:rPr>
              <a:t>framework at EU and CBD levels.</a:t>
            </a:r>
          </a:p>
          <a:p>
            <a:endParaRPr lang="fr-FR" sz="1600" b="1" dirty="0">
              <a:latin typeface="Montserrat" panose="00000500000000000000" pitchFamily="2" charset="0"/>
            </a:endParaRPr>
          </a:p>
          <a:p>
            <a:r>
              <a:rPr lang="en-US" sz="1600" dirty="0">
                <a:latin typeface="Montserrat" panose="00000500000000000000" pitchFamily="2" charset="0"/>
              </a:rPr>
              <a:t>Comprehensive </a:t>
            </a:r>
            <a:r>
              <a:rPr lang="en-US" sz="1600" b="1" dirty="0">
                <a:latin typeface="Montserrat" panose="00000500000000000000" pitchFamily="2" charset="0"/>
              </a:rPr>
              <a:t>ecosystem-based management </a:t>
            </a:r>
            <a:r>
              <a:rPr lang="en-US" sz="1600" dirty="0">
                <a:latin typeface="Montserrat" panose="00000500000000000000" pitchFamily="2" charset="0"/>
              </a:rPr>
              <a:t>approach that integrates all stressors in all River Basin Management Plans to achieve the WFD’s objectives during the 2022-2027 cycle.</a:t>
            </a:r>
          </a:p>
          <a:p>
            <a:endParaRPr lang="fr-FR" sz="1600" b="1" dirty="0">
              <a:latin typeface="Montserrat" panose="00000500000000000000" pitchFamily="2" charset="0"/>
            </a:endParaRPr>
          </a:p>
          <a:p>
            <a:r>
              <a:rPr lang="en-US" sz="1600" dirty="0">
                <a:latin typeface="Montserrat" panose="00000500000000000000" pitchFamily="2" charset="0"/>
              </a:rPr>
              <a:t>Mosaic funding model that includes private sector funding through the </a:t>
            </a:r>
            <a:r>
              <a:rPr lang="en-US" sz="1600" b="1" dirty="0">
                <a:latin typeface="Montserrat" panose="00000500000000000000" pitchFamily="2" charset="0"/>
              </a:rPr>
              <a:t>polluter pays principle</a:t>
            </a:r>
            <a:r>
              <a:rPr lang="en-US" sz="1600" dirty="0">
                <a:latin typeface="Montserrat" panose="00000500000000000000" pitchFamily="2" charset="0"/>
              </a:rPr>
              <a:t>.</a:t>
            </a:r>
          </a:p>
          <a:p>
            <a:endParaRPr lang="en-US" sz="1600" dirty="0">
              <a:latin typeface="Montserrat" panose="00000500000000000000" pitchFamily="2" charset="0"/>
            </a:endParaRPr>
          </a:p>
          <a:p>
            <a:r>
              <a:rPr lang="en-US" sz="1600" dirty="0">
                <a:latin typeface="Montserrat" panose="00000500000000000000" pitchFamily="2" charset="0"/>
              </a:rPr>
              <a:t>Initiation of other projects aimed at </a:t>
            </a:r>
            <a:r>
              <a:rPr lang="en-US" sz="1600" b="1" dirty="0">
                <a:latin typeface="Montserrat" panose="00000500000000000000" pitchFamily="2" charset="0"/>
              </a:rPr>
              <a:t>restoring ecosystem </a:t>
            </a:r>
            <a:r>
              <a:rPr lang="en-US" sz="1600" dirty="0">
                <a:latin typeface="Montserrat" panose="00000500000000000000" pitchFamily="2" charset="0"/>
              </a:rPr>
              <a:t>services; </a:t>
            </a:r>
          </a:p>
          <a:p>
            <a:endParaRPr lang="en-US" sz="1600" dirty="0">
              <a:latin typeface="Montserrat" panose="00000500000000000000" pitchFamily="2" charset="0"/>
            </a:endParaRPr>
          </a:p>
          <a:p>
            <a:r>
              <a:rPr lang="en-US" sz="1600" b="1" dirty="0">
                <a:latin typeface="Montserrat" panose="00000500000000000000" pitchFamily="2" charset="0"/>
              </a:rPr>
              <a:t>Collaborative governance and (youth) inclusive </a:t>
            </a:r>
            <a:r>
              <a:rPr lang="en-US" sz="1600" dirty="0">
                <a:latin typeface="Montserrat" panose="00000500000000000000" pitchFamily="2" charset="0"/>
              </a:rPr>
              <a:t>decision-making approach to river management.</a:t>
            </a:r>
          </a:p>
          <a:p>
            <a:endParaRPr lang="en-US" sz="1600" dirty="0">
              <a:latin typeface="Montserrat" panose="00000500000000000000" pitchFamily="2" charset="0"/>
            </a:endParaRPr>
          </a:p>
          <a:p>
            <a:r>
              <a:rPr lang="en-US" sz="1600" dirty="0">
                <a:latin typeface="Montserrat" panose="00000500000000000000" pitchFamily="2" charset="0"/>
              </a:rPr>
              <a:t>Intensify the measures to </a:t>
            </a:r>
            <a:r>
              <a:rPr lang="en-US" sz="1600" b="1" dirty="0">
                <a:latin typeface="Montserrat" panose="00000500000000000000" pitchFamily="2" charset="0"/>
              </a:rPr>
              <a:t>fight plastic pollution</a:t>
            </a:r>
            <a:r>
              <a:rPr lang="en-US" sz="1600" dirty="0">
                <a:latin typeface="Montserrat" panose="00000500000000000000" pitchFamily="2" charset="0"/>
              </a:rPr>
              <a:t>. </a:t>
            </a:r>
          </a:p>
          <a:p>
            <a:endParaRPr lang="en-US" sz="1600" dirty="0">
              <a:latin typeface="Montserrat" panose="00000500000000000000" pitchFamily="2" charset="0"/>
            </a:endParaRPr>
          </a:p>
          <a:p>
            <a:r>
              <a:rPr lang="en-US" sz="1600" dirty="0">
                <a:latin typeface="Montserrat" panose="00000500000000000000" pitchFamily="2" charset="0"/>
              </a:rPr>
              <a:t>Considering </a:t>
            </a:r>
            <a:r>
              <a:rPr lang="en-US" sz="1600" b="1" dirty="0">
                <a:latin typeface="Montserrat" panose="00000500000000000000" pitchFamily="2" charset="0"/>
              </a:rPr>
              <a:t>rights to rivers</a:t>
            </a:r>
            <a:r>
              <a:rPr lang="en-US" sz="1600" dirty="0">
                <a:latin typeface="Montserrat" panose="00000500000000000000" pitchFamily="2" charset="0"/>
              </a:rPr>
              <a:t>.</a:t>
            </a:r>
          </a:p>
        </p:txBody>
      </p:sp>
      <p:sp>
        <p:nvSpPr>
          <p:cNvPr id="13" name="Freccia angolare in su 12">
            <a:extLst>
              <a:ext uri="{FF2B5EF4-FFF2-40B4-BE49-F238E27FC236}">
                <a16:creationId xmlns:a16="http://schemas.microsoft.com/office/drawing/2014/main" id="{5B300472-09A8-089C-D1CF-02E956A67447}"/>
              </a:ext>
            </a:extLst>
          </p:cNvPr>
          <p:cNvSpPr/>
          <p:nvPr/>
        </p:nvSpPr>
        <p:spPr>
          <a:xfrm rot="10800000" flipH="1">
            <a:off x="4311354" y="1073295"/>
            <a:ext cx="770020" cy="658319"/>
          </a:xfrm>
          <a:prstGeom prst="bentUpArrow">
            <a:avLst>
              <a:gd name="adj1" fmla="val 25000"/>
              <a:gd name="adj2" fmla="val 27924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9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129DA873-C42B-C45D-A160-304531270E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" r="186" b="64605"/>
          <a:stretch/>
        </p:blipFill>
        <p:spPr>
          <a:xfrm>
            <a:off x="0" y="5840730"/>
            <a:ext cx="12192000" cy="101727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EA1A975-D293-9DC5-ECD1-D355F819886F}"/>
              </a:ext>
            </a:extLst>
          </p:cNvPr>
          <p:cNvSpPr txBox="1"/>
          <p:nvPr/>
        </p:nvSpPr>
        <p:spPr>
          <a:xfrm>
            <a:off x="565374" y="240850"/>
            <a:ext cx="107034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Montserrat" panose="02000505000000020004" pitchFamily="2" charset="0"/>
              </a:rPr>
              <a:t>OVERARCHING AND CROSS-CUTTING PILLARS</a:t>
            </a:r>
          </a:p>
          <a:p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7FE9E6B-DCD1-521B-1B92-CAD64EDB92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605" y="610182"/>
            <a:ext cx="2363002" cy="236300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3B00619-788E-28C2-691F-76C0D40E69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74" y="219913"/>
            <a:ext cx="2497756" cy="249775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1823A40-B107-183B-CADC-F1E7C18968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782" y="391608"/>
            <a:ext cx="2800149" cy="280014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01FD33B-9931-12B2-1C0A-2BE23240DC98}"/>
              </a:ext>
            </a:extLst>
          </p:cNvPr>
          <p:cNvSpPr txBox="1"/>
          <p:nvPr/>
        </p:nvSpPr>
        <p:spPr>
          <a:xfrm>
            <a:off x="362412" y="3086912"/>
            <a:ext cx="363835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Montserrat" panose="00000500000000000000" pitchFamily="2" charset="0"/>
              </a:rPr>
              <a:t>TRANSFORMATIVE EDUCATION</a:t>
            </a:r>
            <a:br>
              <a:rPr lang="en-US" dirty="0">
                <a:latin typeface="Montserrat" panose="00000500000000000000" pitchFamily="2" charset="0"/>
              </a:rPr>
            </a:br>
            <a:endParaRPr lang="en-US" dirty="0"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ontserrat" panose="00000500000000000000" pitchFamily="2" charset="0"/>
              </a:rPr>
              <a:t>Open and accessible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ontserrat" panose="00000500000000000000" pitchFamily="2" charset="0"/>
              </a:rPr>
              <a:t>Teachings and practical experiences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6A503A3-1FB2-6734-9633-4B81FEAD0E84}"/>
              </a:ext>
            </a:extLst>
          </p:cNvPr>
          <p:cNvSpPr txBox="1"/>
          <p:nvPr/>
        </p:nvSpPr>
        <p:spPr>
          <a:xfrm>
            <a:off x="4271551" y="2949148"/>
            <a:ext cx="36383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Montserrat" panose="00000500000000000000" pitchFamily="2" charset="0"/>
              </a:rPr>
              <a:t>MEANINGFUL YOUTH INCLUSION</a:t>
            </a:r>
            <a:br>
              <a:rPr lang="en-US" dirty="0">
                <a:latin typeface="Montserrat" panose="00000500000000000000" pitchFamily="2" charset="0"/>
              </a:rPr>
            </a:br>
            <a:endParaRPr lang="en-US" dirty="0"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ontserrat" panose="00000500000000000000" pitchFamily="2" charset="0"/>
              </a:rPr>
              <a:t>Opportunities for decision-making engagement.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ontserrat" panose="00000500000000000000" pitchFamily="2" charset="0"/>
              </a:rPr>
              <a:t>Right-holders vs. stakeholders.</a:t>
            </a:r>
          </a:p>
          <a:p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86B4AA3-4789-AE1A-B2CB-A8F332ED7ADA}"/>
              </a:ext>
            </a:extLst>
          </p:cNvPr>
          <p:cNvSpPr txBox="1"/>
          <p:nvPr/>
        </p:nvSpPr>
        <p:spPr>
          <a:xfrm>
            <a:off x="8180690" y="2802152"/>
            <a:ext cx="376426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Montserrat" panose="00000500000000000000" pitchFamily="2" charset="0"/>
              </a:rPr>
              <a:t>INTER- AND INTRA-GENERATIONAL JUSTICE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ontserrat" panose="00000500000000000000" pitchFamily="2" charset="0"/>
              </a:rPr>
              <a:t>Burden of action not shifted to future generations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ontserrat" panose="00000500000000000000" pitchFamily="2" charset="0"/>
              </a:rPr>
              <a:t>Spillover effects not transferred to vulnerable people or Global South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ontserrat" panose="00000500000000000000" pitchFamily="2" charset="0"/>
              </a:rPr>
              <a:t>Keep in mind Western overconsumption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35538B7-5552-0767-D2FE-748718185A5A}"/>
              </a:ext>
            </a:extLst>
          </p:cNvPr>
          <p:cNvSpPr txBox="1"/>
          <p:nvPr/>
        </p:nvSpPr>
        <p:spPr>
          <a:xfrm>
            <a:off x="10595008" y="5563731"/>
            <a:ext cx="60976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dirty="0" err="1">
                <a:latin typeface="Montserrat" panose="00000500000000000000" pitchFamily="2" charset="0"/>
              </a:rPr>
              <a:t>Illustrations</a:t>
            </a:r>
            <a:r>
              <a:rPr lang="it-IT" sz="1000" dirty="0">
                <a:latin typeface="Montserrat" panose="00000500000000000000" pitchFamily="2" charset="0"/>
              </a:rPr>
              <a:t> by </a:t>
            </a:r>
            <a:r>
              <a:rPr lang="it-IT" sz="1000" dirty="0" err="1">
                <a:latin typeface="Montserrat" panose="00000500000000000000" pitchFamily="2" charset="0"/>
                <a:hlinkClick r:id="rId6"/>
              </a:rPr>
              <a:t>Storyset</a:t>
            </a:r>
            <a:endParaRPr lang="it-IT" sz="10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856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129DA873-C42B-C45D-A160-304531270E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" r="186" b="64605"/>
          <a:stretch/>
        </p:blipFill>
        <p:spPr>
          <a:xfrm>
            <a:off x="0" y="5840730"/>
            <a:ext cx="12192000" cy="101727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EA1A975-D293-9DC5-ECD1-D355F819886F}"/>
              </a:ext>
            </a:extLst>
          </p:cNvPr>
          <p:cNvSpPr txBox="1"/>
          <p:nvPr/>
        </p:nvSpPr>
        <p:spPr>
          <a:xfrm>
            <a:off x="295866" y="1107125"/>
            <a:ext cx="1100419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Montserrat" panose="02000505000000020004" pitchFamily="2" charset="0"/>
              </a:rPr>
              <a:t>MORE INFO</a:t>
            </a:r>
          </a:p>
          <a:p>
            <a:endParaRPr lang="it-IT" b="1" dirty="0">
              <a:latin typeface="Montserrat" panose="02000505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Montserrat" panose="02000505000000020004" pitchFamily="2" charset="0"/>
              </a:rPr>
              <a:t>Generation Climate Europe </a:t>
            </a:r>
            <a:r>
              <a:rPr lang="it-IT" b="1" dirty="0">
                <a:latin typeface="Montserrat" panose="02000505000000020004" pitchFamily="2" charset="0"/>
                <a:hlinkClick r:id="rId3"/>
              </a:rPr>
              <a:t>https://gceurope.org/</a:t>
            </a:r>
            <a:endParaRPr lang="it-IT" b="1" dirty="0">
              <a:latin typeface="Montserrat" panose="02000505000000020004" pitchFamily="2" charset="0"/>
            </a:endParaRPr>
          </a:p>
          <a:p>
            <a:pPr lvl="1"/>
            <a:endParaRPr lang="fr-FR" dirty="0">
              <a:latin typeface="Montserrat" panose="02000505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latin typeface="Montserrat" panose="02000505000000020004" pitchFamily="2" charset="0"/>
              </a:rPr>
              <a:t>GYBN Europe </a:t>
            </a:r>
            <a:r>
              <a:rPr lang="fr-FR" b="1" dirty="0">
                <a:latin typeface="Montserrat" panose="02000505000000020004" pitchFamily="2" charset="0"/>
                <a:hlinkClick r:id="rId4"/>
              </a:rPr>
              <a:t>https://gybnweb.wixsite.com/europe</a:t>
            </a:r>
            <a:endParaRPr lang="fr-FR" b="1" dirty="0">
              <a:latin typeface="Montserrat" panose="02000505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latin typeface="Montserrat" panose="02000505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>
                <a:latin typeface="Montserrat" panose="02000505000000020004" pitchFamily="2" charset="0"/>
              </a:rPr>
              <a:t>European</a:t>
            </a:r>
            <a:r>
              <a:rPr lang="fr-FR" b="1" dirty="0">
                <a:latin typeface="Montserrat" panose="02000505000000020004" pitchFamily="2" charset="0"/>
              </a:rPr>
              <a:t> Young </a:t>
            </a:r>
            <a:r>
              <a:rPr lang="fr-FR" b="1" dirty="0" err="1">
                <a:latin typeface="Montserrat" panose="02000505000000020004" pitchFamily="2" charset="0"/>
              </a:rPr>
              <a:t>Rewilders</a:t>
            </a:r>
            <a:r>
              <a:rPr lang="fr-FR" b="1" dirty="0">
                <a:latin typeface="Montserrat" panose="02000505000000020004" pitchFamily="2" charset="0"/>
              </a:rPr>
              <a:t> </a:t>
            </a:r>
            <a:r>
              <a:rPr lang="fr-FR" b="1" dirty="0">
                <a:latin typeface="Montserrat" panose="02000505000000020004" pitchFamily="2" charset="0"/>
                <a:hlinkClick r:id="rId5"/>
              </a:rPr>
              <a:t>https://youngrewilders.com/</a:t>
            </a:r>
            <a:endParaRPr lang="fr-FR" b="1" dirty="0">
              <a:latin typeface="Montserrat" panose="02000505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latin typeface="Montserrat" panose="02000505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>
                <a:latin typeface="Montserrat" panose="02000505000000020004" pitchFamily="2" charset="0"/>
              </a:rPr>
              <a:t>Rewilding</a:t>
            </a:r>
            <a:r>
              <a:rPr lang="fr-FR" b="1" dirty="0">
                <a:latin typeface="Montserrat" panose="02000505000000020004" pitchFamily="2" charset="0"/>
              </a:rPr>
              <a:t> Europe </a:t>
            </a:r>
            <a:r>
              <a:rPr lang="fr-FR" b="1" dirty="0">
                <a:latin typeface="Montserrat" panose="02000505000000020004" pitchFamily="2" charset="0"/>
                <a:hlinkClick r:id="rId6"/>
              </a:rPr>
              <a:t>https://rewildingeurope.com/</a:t>
            </a:r>
            <a:endParaRPr lang="fr-FR" b="1" dirty="0">
              <a:latin typeface="Montserrat" panose="02000505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latin typeface="Montserrat" panose="02000505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latin typeface="Montserrat" panose="02000505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latin typeface="Montserrat" panose="02000505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Montserrat" panose="02000505000000020004" pitchFamily="2" charset="0"/>
              </a:rPr>
              <a:t>Contact: </a:t>
            </a:r>
            <a:r>
              <a:rPr lang="fr-FR" b="1" dirty="0">
                <a:latin typeface="Montserrat" panose="02000505000000020004" pitchFamily="2" charset="0"/>
              </a:rPr>
              <a:t>giulia.testa@rewildingeurope.com</a:t>
            </a:r>
          </a:p>
        </p:txBody>
      </p:sp>
    </p:spTree>
    <p:extLst>
      <p:ext uri="{BB962C8B-B14F-4D97-AF65-F5344CB8AC3E}">
        <p14:creationId xmlns:p14="http://schemas.microsoft.com/office/powerpoint/2010/main" val="1439914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très coloré, plusieurs&#10;&#10;Description générée automatiquement">
            <a:extLst>
              <a:ext uri="{FF2B5EF4-FFF2-40B4-BE49-F238E27FC236}">
                <a16:creationId xmlns:a16="http://schemas.microsoft.com/office/drawing/2014/main" id="{8CC9D7F2-0E40-1B62-EFDF-D8728C2754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91D4199-01CA-CDFE-631B-622460AAFC8B}"/>
              </a:ext>
            </a:extLst>
          </p:cNvPr>
          <p:cNvSpPr txBox="1"/>
          <p:nvPr/>
        </p:nvSpPr>
        <p:spPr>
          <a:xfrm>
            <a:off x="129396" y="3976255"/>
            <a:ext cx="4554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chemeClr val="bg1"/>
                </a:solidFill>
                <a:latin typeface="Montserrat" panose="02000505000000020004" pitchFamily="2" charset="0"/>
              </a:rPr>
              <a:t>THANK YOU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EC1FA65-2B68-5DA1-6EBF-DD52F0360B09}"/>
              </a:ext>
            </a:extLst>
          </p:cNvPr>
          <p:cNvSpPr txBox="1"/>
          <p:nvPr/>
        </p:nvSpPr>
        <p:spPr>
          <a:xfrm>
            <a:off x="129396" y="4875741"/>
            <a:ext cx="4554747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50" dirty="0">
                <a:solidFill>
                  <a:schemeClr val="bg1"/>
                </a:solidFill>
                <a:latin typeface="Montserrat" panose="02000505000000020004" pitchFamily="2" charset="0"/>
              </a:rPr>
              <a:t>And have a </a:t>
            </a:r>
            <a:r>
              <a:rPr lang="fr-FR" sz="2750" dirty="0" err="1">
                <a:solidFill>
                  <a:schemeClr val="bg1"/>
                </a:solidFill>
                <a:latin typeface="Montserrat" panose="02000505000000020004" pitchFamily="2" charset="0"/>
              </a:rPr>
              <a:t>nice</a:t>
            </a:r>
            <a:r>
              <a:rPr lang="fr-FR" sz="2750" dirty="0">
                <a:solidFill>
                  <a:schemeClr val="bg1"/>
                </a:solidFill>
                <a:latin typeface="Montserrat" panose="02000505000000020004" pitchFamily="2" charset="0"/>
              </a:rPr>
              <a:t> </a:t>
            </a:r>
            <a:r>
              <a:rPr lang="fr-FR" sz="2750" dirty="0" err="1">
                <a:solidFill>
                  <a:schemeClr val="bg1"/>
                </a:solidFill>
                <a:latin typeface="Montserrat" panose="02000505000000020004" pitchFamily="2" charset="0"/>
              </a:rPr>
              <a:t>summit</a:t>
            </a:r>
            <a:r>
              <a:rPr lang="fr-FR" sz="2750" dirty="0">
                <a:solidFill>
                  <a:schemeClr val="bg1"/>
                </a:solidFill>
                <a:latin typeface="Montserrat" panose="02000505000000020004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5869844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587A3D8DB2EF42A951C63456467419" ma:contentTypeVersion="22" ma:contentTypeDescription="Create a new document." ma:contentTypeScope="" ma:versionID="08f00ff0b7920880b9a1e1dcd42b5ba1">
  <xsd:schema xmlns:xsd="http://www.w3.org/2001/XMLSchema" xmlns:xs="http://www.w3.org/2001/XMLSchema" xmlns:p="http://schemas.microsoft.com/office/2006/metadata/properties" xmlns:ns1="http://schemas.microsoft.com/sharepoint/v3" xmlns:ns2="1c476745-17de-47a3-b2a6-af35ec027eea" xmlns:ns3="48394f13-6f11-4575-9cf8-9accb6ce7db2" targetNamespace="http://schemas.microsoft.com/office/2006/metadata/properties" ma:root="true" ma:fieldsID="1d2aaf32784c4e73f82635175f46ec02" ns1:_="" ns2:_="" ns3:_="">
    <xsd:import namespace="http://schemas.microsoft.com/sharepoint/v3"/>
    <xsd:import namespace="1c476745-17de-47a3-b2a6-af35ec027eea"/>
    <xsd:import namespace="48394f13-6f11-4575-9cf8-9accb6ce7db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2:TaxCatchAll" minOccurs="0"/>
                <xsd:element ref="ns3:lcf76f155ced4ddcb4097134ff3c332f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476745-17de-47a3-b2a6-af35ec027ee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  <xsd:element name="TaxCatchAll" ma:index="23" nillable="true" ma:displayName="Taxonomy Catch All Column" ma:hidden="true" ma:list="{a220da87-4f15-4e2c-850c-5b3a6d8527e9}" ma:internalName="TaxCatchAll" ma:showField="CatchAllData" ma:web="1c476745-17de-47a3-b2a6-af35ec027ee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394f13-6f11-4575-9cf8-9accb6ce7d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990771d2-017c-48ef-ab2a-9f86db62ef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1c476745-17de-47a3-b2a6-af35ec027eea" xsi:nil="true"/>
    <lcf76f155ced4ddcb4097134ff3c332f xmlns="48394f13-6f11-4575-9cf8-9accb6ce7db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9B73F31-6153-42B7-B75A-42EAE7BEF47D}"/>
</file>

<file path=customXml/itemProps2.xml><?xml version="1.0" encoding="utf-8"?>
<ds:datastoreItem xmlns:ds="http://schemas.openxmlformats.org/officeDocument/2006/customXml" ds:itemID="{4BA30D16-0C5E-49AB-B500-C2414CF382D8}"/>
</file>

<file path=customXml/itemProps3.xml><?xml version="1.0" encoding="utf-8"?>
<ds:datastoreItem xmlns:ds="http://schemas.openxmlformats.org/officeDocument/2006/customXml" ds:itemID="{9D5BE8DE-543B-4910-9DCB-C8F64C3DEB3D}"/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284</Words>
  <Application>Microsoft Office PowerPoint</Application>
  <PresentationFormat>Widescreen</PresentationFormat>
  <Paragraphs>50</Paragraphs>
  <Slides>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4" baseType="lpstr">
      <vt:lpstr>Calibri</vt:lpstr>
      <vt:lpstr>Arial</vt:lpstr>
      <vt:lpstr>Calibri Light</vt:lpstr>
      <vt:lpstr>Montserrat</vt:lpstr>
      <vt:lpstr>Thème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Lisa Ruston</dc:creator>
  <cp:lastModifiedBy>Giulia Testa</cp:lastModifiedBy>
  <cp:revision>8</cp:revision>
  <dcterms:created xsi:type="dcterms:W3CDTF">2022-09-09T13:32:25Z</dcterms:created>
  <dcterms:modified xsi:type="dcterms:W3CDTF">2022-09-29T13:36:04Z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0x01010089587A3D8DB2EF42A951C63456467419</vt:lpwstr>
  </property>
</Properties>
</file>