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3" r:id="rId3"/>
  </p:sldMasterIdLst>
  <p:notesMasterIdLst>
    <p:notesMasterId r:id="rId18"/>
  </p:notesMasterIdLst>
  <p:sldIdLst>
    <p:sldId id="256" r:id="rId4"/>
    <p:sldId id="545" r:id="rId5"/>
    <p:sldId id="257" r:id="rId6"/>
    <p:sldId id="415" r:id="rId7"/>
    <p:sldId id="258" r:id="rId8"/>
    <p:sldId id="757" r:id="rId9"/>
    <p:sldId id="758" r:id="rId10"/>
    <p:sldId id="712" r:id="rId11"/>
    <p:sldId id="755" r:id="rId12"/>
    <p:sldId id="756" r:id="rId13"/>
    <p:sldId id="759" r:id="rId14"/>
    <p:sldId id="718" r:id="rId15"/>
    <p:sldId id="754" r:id="rId16"/>
    <p:sldId id="673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Montserrat" panose="00000500000000000000" pitchFamily="2" charset="0"/>
      <p:regular r:id="rId25"/>
      <p:bold r:id="rId26"/>
      <p:italic r:id="rId27"/>
      <p:boldItalic r:id="rId28"/>
    </p:embeddedFont>
    <p:embeddedFont>
      <p:font typeface="Open Sans" panose="020B0606030504020204" pitchFamily="34" charset="0"/>
      <p:regular r:id="rId29"/>
      <p:bold r:id="rId30"/>
      <p:italic r:id="rId31"/>
      <p:boldItalic r:id="rId32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6" autoAdjust="0"/>
    <p:restoredTop sz="94660"/>
  </p:normalViewPr>
  <p:slideViewPr>
    <p:cSldViewPr snapToGrid="0">
      <p:cViewPr varScale="1">
        <p:scale>
          <a:sx n="83" d="100"/>
          <a:sy n="83" d="100"/>
        </p:scale>
        <p:origin x="50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customXml" Target="../customXml/item3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customXml" Target="../customXml/item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FC-3840-BD10-314371D1546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FC-3840-BD10-314371D1546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3FC-3840-BD10-314371D154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532040"/>
        <c:axId val="19532432"/>
      </c:barChart>
      <c:catAx>
        <c:axId val="19532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s-ES"/>
          </a:p>
        </c:txPr>
        <c:crossAx val="19532432"/>
        <c:crosses val="autoZero"/>
        <c:auto val="1"/>
        <c:lblAlgn val="ctr"/>
        <c:lblOffset val="100"/>
        <c:noMultiLvlLbl val="0"/>
      </c:catAx>
      <c:valAx>
        <c:axId val="19532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9532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A4C569-B6DB-473A-81FE-FC9417C2BEC1}" type="datetimeFigureOut">
              <a:rPr lang="es-ES" smtClean="0"/>
              <a:t>30/09/2022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06E667-976C-458B-97E4-4CD641971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3912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FC4AC0-B24C-9041-9B9E-AEF835DF7CC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194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E000"/>
                </a:solidFill>
                <a:effectLst/>
                <a:uLnTx/>
                <a:uFillTx/>
                <a:latin typeface="Open Sans" panose="020B0606030504020204" pitchFamily="34" charset="0"/>
              </a:rPr>
              <a:t>Massachusetts Division of Ecological Restoration (DER)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</a:rPr>
              <a:t>conducted an analysis in 2011, 2013 and 2015 to estimate the regional economic impacts of spending on restoration projects across the Commonwealth. </a:t>
            </a:r>
          </a:p>
          <a:p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</a:rPr>
              <a:t>The study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E000"/>
                </a:solidFill>
                <a:effectLst/>
                <a:uLnTx/>
                <a:uFillTx/>
                <a:latin typeface="Open Sans" panose="020B0606030504020204" pitchFamily="34" charset="0"/>
              </a:rPr>
              <a:t>found that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E000"/>
                </a:solidFill>
                <a:effectLst/>
                <a:uLnTx/>
                <a:uFillTx/>
                <a:latin typeface="Open Sans" panose="020B0606030504020204" pitchFamily="34" charset="0"/>
              </a:rPr>
              <a:t>each $1.0 million dollars spent on its restoration projects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</a:rPr>
              <a:t>(including stream barrier removals, as well as salt marsh restoration)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E000"/>
                </a:solidFill>
                <a:effectLst/>
                <a:uLnTx/>
                <a:uFillTx/>
                <a:latin typeface="Open Sans" panose="020B0606030504020204" pitchFamily="34" charset="0"/>
              </a:rPr>
              <a:t>supported 10 to 13 jobs and $1.5 to $1.8 million in regional economic output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</a:rPr>
              <a:t>(2009 dollars): contributing to a growing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E000"/>
                </a:solidFill>
                <a:effectLst/>
                <a:uLnTx/>
                <a:uFillTx/>
                <a:latin typeface="Open Sans" panose="020B0606030504020204" pitchFamily="34" charset="0"/>
              </a:rPr>
              <a:t>“restoration economy”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</a:rPr>
              <a:t>in Massachusetts. </a:t>
            </a:r>
          </a:p>
          <a:p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</a:rPr>
              <a:t>Restoration projects generate total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E000"/>
                </a:solidFill>
                <a:effectLst/>
                <a:uLnTx/>
                <a:uFillTx/>
                <a:latin typeface="Open Sans" panose="020B0606030504020204" pitchFamily="34" charset="0"/>
              </a:rPr>
              <a:t>economic outputs equal to or greater than other types of capital projects such as road and bridge construction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</a:rPr>
              <a:t>and repair, replacement of water infrastructure, etc.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7CB1E-009A-414A-B17A-C7EA3AF93E0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6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E000"/>
                </a:solidFill>
                <a:effectLst/>
                <a:uLnTx/>
                <a:uFillTx/>
                <a:latin typeface="Open Sans" panose="020B0606030504020204" pitchFamily="34" charset="0"/>
              </a:rPr>
              <a:t>Massachusetts Division of Ecological Restoration (DER)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</a:rPr>
              <a:t>conducted an analysis in 2011, 2013 and 2015 to estimate the regional economic impacts of spending on restoration projects across the Commonwealth. </a:t>
            </a:r>
          </a:p>
          <a:p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</a:rPr>
              <a:t>The study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E000"/>
                </a:solidFill>
                <a:effectLst/>
                <a:uLnTx/>
                <a:uFillTx/>
                <a:latin typeface="Open Sans" panose="020B0606030504020204" pitchFamily="34" charset="0"/>
              </a:rPr>
              <a:t>found that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E000"/>
                </a:solidFill>
                <a:effectLst/>
                <a:uLnTx/>
                <a:uFillTx/>
                <a:latin typeface="Open Sans" panose="020B0606030504020204" pitchFamily="34" charset="0"/>
              </a:rPr>
              <a:t>each $1.0 million dollars spent on its restoration projects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</a:rPr>
              <a:t>(including stream barrier removals, as well as salt marsh restoration)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E000"/>
                </a:solidFill>
                <a:effectLst/>
                <a:uLnTx/>
                <a:uFillTx/>
                <a:latin typeface="Open Sans" panose="020B0606030504020204" pitchFamily="34" charset="0"/>
              </a:rPr>
              <a:t>supported 10 to 13 jobs and $1.5 to $1.8 million in regional economic output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</a:rPr>
              <a:t>(2009 dollars): contributing to a growing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E000"/>
                </a:solidFill>
                <a:effectLst/>
                <a:uLnTx/>
                <a:uFillTx/>
                <a:latin typeface="Open Sans" panose="020B0606030504020204" pitchFamily="34" charset="0"/>
              </a:rPr>
              <a:t>“restoration economy”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</a:rPr>
              <a:t>in Massachusetts. </a:t>
            </a:r>
          </a:p>
          <a:p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</a:rPr>
              <a:t>Restoration projects generate total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E000"/>
                </a:solidFill>
                <a:effectLst/>
                <a:uLnTx/>
                <a:uFillTx/>
                <a:latin typeface="Open Sans" panose="020B0606030504020204" pitchFamily="34" charset="0"/>
              </a:rPr>
              <a:t>economic outputs equal to or greater than other types of capital projects such as road and bridge construction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</a:rPr>
              <a:t>and repair, replacement of water infrastructure, etc.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7CB1E-009A-414A-B17A-C7EA3AF93E0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452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E000"/>
                </a:solidFill>
                <a:effectLst/>
                <a:uLnTx/>
                <a:uFillTx/>
                <a:latin typeface="Open Sans" panose="020B0606030504020204" pitchFamily="34" charset="0"/>
              </a:rPr>
              <a:t>Massachusetts Division of Ecological Restoration (DER)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</a:rPr>
              <a:t>conducted an analysis in 2011, 2013 and 2015 to estimate the regional economic impacts of spending on restoration projects across the Commonwealth. </a:t>
            </a:r>
          </a:p>
          <a:p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</a:rPr>
              <a:t>The study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E000"/>
                </a:solidFill>
                <a:effectLst/>
                <a:uLnTx/>
                <a:uFillTx/>
                <a:latin typeface="Open Sans" panose="020B0606030504020204" pitchFamily="34" charset="0"/>
              </a:rPr>
              <a:t>found that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E000"/>
                </a:solidFill>
                <a:effectLst/>
                <a:uLnTx/>
                <a:uFillTx/>
                <a:latin typeface="Open Sans" panose="020B0606030504020204" pitchFamily="34" charset="0"/>
              </a:rPr>
              <a:t>each $1.0 million dollars spent on its restoration projects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</a:rPr>
              <a:t>(including stream barrier removals, as well as salt marsh restoration)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E000"/>
                </a:solidFill>
                <a:effectLst/>
                <a:uLnTx/>
                <a:uFillTx/>
                <a:latin typeface="Open Sans" panose="020B0606030504020204" pitchFamily="34" charset="0"/>
              </a:rPr>
              <a:t>supported 10 to 13 jobs and $1.5 to $1.8 million in regional economic output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</a:rPr>
              <a:t>(2009 dollars): contributing to a growing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E000"/>
                </a:solidFill>
                <a:effectLst/>
                <a:uLnTx/>
                <a:uFillTx/>
                <a:latin typeface="Open Sans" panose="020B0606030504020204" pitchFamily="34" charset="0"/>
              </a:rPr>
              <a:t>“restoration economy”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</a:rPr>
              <a:t>in Massachusetts. </a:t>
            </a:r>
          </a:p>
          <a:p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</a:rPr>
              <a:t>Restoration projects generate total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E000"/>
                </a:solidFill>
                <a:effectLst/>
                <a:uLnTx/>
                <a:uFillTx/>
                <a:latin typeface="Open Sans" panose="020B0606030504020204" pitchFamily="34" charset="0"/>
              </a:rPr>
              <a:t>economic outputs equal to or greater than other types of capital projects such as road and bridge construction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</a:rPr>
              <a:t>and repair, replacement of water infrastructure, etc.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7CB1E-009A-414A-B17A-C7EA3AF93E0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154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FC4AC0-B24C-9041-9B9E-AEF835DF7CC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403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20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7CB1E-009A-414A-B17A-C7EA3AF93E0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119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2.emf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19" Type="http://schemas.openxmlformats.org/officeDocument/2006/relationships/image" Target="../media/image19.emf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BE199D-DC87-95B9-8C93-88047CAFB3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817CC81-12C2-62C9-5C80-A33668FBE3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548187-34AB-5B5E-9BF2-4A40CB60E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A883-C083-49DF-9600-B3DF0BB5E1B4}" type="datetimeFigureOut">
              <a:rPr lang="fr-FR" smtClean="0"/>
              <a:t>30/09/2022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454E4F-1485-233A-3B1A-129C0AE1C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6B978BF-E9AA-3621-83A8-83962980D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EFB2-0FF6-49E5-B721-05A3748A097B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627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F42B06-25AC-6062-18A3-9FA9CEB9A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31ADC8B-7ECA-BA7D-0BBB-E65CBD554E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3ABF01A-36CD-122C-9A75-127396E37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A883-C083-49DF-9600-B3DF0BB5E1B4}" type="datetimeFigureOut">
              <a:rPr lang="fr-FR" smtClean="0"/>
              <a:t>30/09/2022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B4D38D-6EE8-4DA8-767D-2F1EEFCD1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69623F-D971-0DF4-7C6F-654D06842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EFB2-0FF6-49E5-B721-05A3748A097B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524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8542544-488E-7A24-11D2-D3F43BC70E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878634B-63F7-BDDD-1ECA-BBDB2423FB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4E79F5-9976-0ADD-AE0E-1FB1CB9F3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A883-C083-49DF-9600-B3DF0BB5E1B4}" type="datetimeFigureOut">
              <a:rPr lang="fr-FR" smtClean="0"/>
              <a:t>30/09/2022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6027C7-C783-605C-E28F-E9B1EABB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88DC68-6E09-63EC-6939-E3EA6D40A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EFB2-0FF6-49E5-B721-05A3748A097B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8504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BB3DEB-C9B0-454A-B12F-A21BF9D5C2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F10E515-FEE0-DF41-BFFF-B37D71CF89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3297F20-2FA5-CB43-83BC-1651BEB02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6442-F160-4E4A-A3CA-0B660E72951B}" type="datetimeFigureOut">
              <a:rPr lang="nl-NL" smtClean="0"/>
              <a:t>30-9-2022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4975745-209E-1544-9B9B-2EE5895C5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F5952CD-62BC-354B-88C8-85BFDC831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777EA-57CF-BB4B-A6C1-ECEA71B8D702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0047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69FD70-6EEF-2F42-99CB-5284B13E9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EE4709-359F-7045-B7CD-E6C4F49C77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5A93A4-FC55-FF4E-9481-17F299443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6442-F160-4E4A-A3CA-0B660E72951B}" type="datetimeFigureOut">
              <a:rPr lang="nl-NL" smtClean="0"/>
              <a:t>30-9-2022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0362498-3135-1944-8160-BBA69AAE0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3DD3C68-6D2D-4447-BDED-A7DE7BD15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777EA-57CF-BB4B-A6C1-ECEA71B8D702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5505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105FEB-4256-0A40-A60D-CB50CC88A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046C93C-4245-3E41-BEBB-9C07D62BE5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575E348-018F-1D4B-9F59-DAB57EAD3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6442-F160-4E4A-A3CA-0B660E72951B}" type="datetimeFigureOut">
              <a:rPr lang="nl-NL" smtClean="0"/>
              <a:t>30-9-2022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208CA85-C1C9-A341-8BAB-43A0C38A5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D9919D1-E524-D54B-A523-8358DB4FE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777EA-57CF-BB4B-A6C1-ECEA71B8D702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0278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0DB263-129F-6C4B-9069-59789A86F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555643C-C661-FC4A-BA22-F175BE2D5B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F76CD53-C13F-0D40-A1D8-474D82535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5FF4C7F-D27F-CF4E-9321-D2DE3BD7C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6442-F160-4E4A-A3CA-0B660E72951B}" type="datetimeFigureOut">
              <a:rPr lang="nl-NL" smtClean="0"/>
              <a:t>30-9-2022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428AECB-CD74-DD42-935F-2BB11FBC6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D4FEBB1-51CA-D44A-94E1-782246239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777EA-57CF-BB4B-A6C1-ECEA71B8D702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665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A67B04-A926-9C43-9802-06ED6347B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B095987-8052-BA4A-A31A-801D66877E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E989082-BAD6-2345-BEF3-592913311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2DC8530-F88E-F546-B472-922D025126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F1EB858-DC20-4148-8ECF-4A4D4BB737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F03BEAE4-8044-DE44-A3E6-7A81094CF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6442-F160-4E4A-A3CA-0B660E72951B}" type="datetimeFigureOut">
              <a:rPr lang="nl-NL" smtClean="0"/>
              <a:t>30-9-2022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D39C05D-06B4-134C-9679-8C9DB7F69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156684B1-6585-A74C-A68D-C2560F8F3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777EA-57CF-BB4B-A6C1-ECEA71B8D702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581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019FD3-7153-664D-8E28-57DB71C18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C90F55B-6D7D-6C4E-8B05-B7FB05B8B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6442-F160-4E4A-A3CA-0B660E72951B}" type="datetimeFigureOut">
              <a:rPr lang="nl-NL" smtClean="0"/>
              <a:t>30-9-2022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6482DB6-2BA0-FC43-BBA9-222E035DC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707EB93-42F9-EA4B-A633-C3E4EFF69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777EA-57CF-BB4B-A6C1-ECEA71B8D702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59710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D35274B-7592-3C40-A875-D8F3AA791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6442-F160-4E4A-A3CA-0B660E72951B}" type="datetimeFigureOut">
              <a:rPr lang="nl-NL" smtClean="0"/>
              <a:t>30-9-2022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BF932E3-C067-7542-AFEA-683E6F7F7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B69EAAA-C776-2D49-B6A7-85C2CD5B3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777EA-57CF-BB4B-A6C1-ECEA71B8D702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76037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F4D06E-1EB3-984A-8BF9-CE0E227A9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944B1CE-2136-5844-9823-6390F3FCB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A11C529-2E2F-E945-9D39-6F37572149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472DABE-0444-9545-9386-6F55D0194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6442-F160-4E4A-A3CA-0B660E72951B}" type="datetimeFigureOut">
              <a:rPr lang="nl-NL" smtClean="0"/>
              <a:t>30-9-2022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0F4B412-AED9-7F45-A3F6-683E6A43E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51D36E1-53F3-9B41-A753-147527D5D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777EA-57CF-BB4B-A6C1-ECEA71B8D702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7496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A5E46A-E558-C64D-12AB-D1E3C508D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2A8A44-615F-A40E-9F7F-FC80937CB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A9FC546-C36E-7DB0-8B23-C6F741B0C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A883-C083-49DF-9600-B3DF0BB5E1B4}" type="datetimeFigureOut">
              <a:rPr lang="fr-FR" smtClean="0"/>
              <a:t>30/09/2022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9691B7-4CC3-CED1-5EA4-A4A48675E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218FB5-B7A4-A089-B368-C0EEEF95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EFB2-0FF6-49E5-B721-05A3748A097B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80712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25115C-AA69-5B43-82D3-79C94FDE9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5B4500F-711A-E248-9BC6-5D5FC780BB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28FEFD4-46F8-C540-9B54-9EF9A4D30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0DA30C1-9ED7-1946-82A1-B54EC4104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6442-F160-4E4A-A3CA-0B660E72951B}" type="datetimeFigureOut">
              <a:rPr lang="nl-NL" smtClean="0"/>
              <a:t>30-9-2022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B9CD796-585A-A949-8C31-48E2D54A7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822FF96-DD01-8E45-87AA-8FE207858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777EA-57CF-BB4B-A6C1-ECEA71B8D702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32010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34C7D0-3711-EF47-B1CB-CCD7D9791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562543C-2229-9E46-A3FA-155888BF5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9C827EF-A64D-6142-954E-21BD7A4E0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6442-F160-4E4A-A3CA-0B660E72951B}" type="datetimeFigureOut">
              <a:rPr lang="nl-NL" smtClean="0"/>
              <a:t>30-9-2022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9BCB18C-D7FF-3546-AE37-83C7184B0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6E764F9-EB46-8D4C-AE3B-E076F718B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777EA-57CF-BB4B-A6C1-ECEA71B8D702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84031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F1BDF837-92DA-F14E-A046-B5BED54FC0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A46965F-693B-794F-BE4D-43A6DBB496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9AC1545-53EC-544A-ADB1-EB34DC5CC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6442-F160-4E4A-A3CA-0B660E72951B}" type="datetimeFigureOut">
              <a:rPr lang="nl-NL" smtClean="0"/>
              <a:t>30-9-2022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5468B5D-885B-1A49-93B2-398E8117B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1C1895B-1BF3-E340-A8A0-D3E1FD976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777EA-57CF-BB4B-A6C1-ECEA71B8D702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28432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608021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84165-2DF5-5048-9684-23E87C047B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254278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Dam Removal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17C189-162A-3E4C-BFFA-79EF0AC45F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24000"/>
            <a:ext cx="9144000" cy="88458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CA6FB-58B6-FB4C-B8FE-AA85A673E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B41AB-2D4B-8647-A7F4-7FF254E3532D}" type="datetime1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4A5070-79F4-7A44-AF2B-628879282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of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40951-D38C-5E4E-B6EC-7FB649838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43B7C-9A14-8841-871B-84CB79545B50}" type="slidenum">
              <a:rPr lang="en-US" smtClean="0"/>
              <a:t>‹Nº›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4FB01E-FB6E-3542-B10C-555EF838C0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92350" y="3823115"/>
            <a:ext cx="76073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280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F1E89-42E1-D643-8167-B864B3C6A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004ED-A392-1E48-991B-7F815F27C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E31BD-0D29-D744-8097-ECFF19A46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5929B-D1D4-234C-978F-24D1BF4E66E9}" type="datetime1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4EDAA-DA69-8F4E-8AF9-029963E41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of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1BCDC-E13D-AB4E-B0AC-36E5750E4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43B7C-9A14-8841-871B-84CB79545B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9003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9F56-174F-454F-BBA6-522936DB07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Another title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B81670-0165-0044-BD5C-DA6A0C7FD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B1AF7F-B0D7-BE49-AED5-C7ACD14CA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22BB6-A9B0-FD40-9068-CA73B6130A66}" type="datetime1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199F9-89F8-464E-BF93-D965E5112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Title of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AFF912-BEFF-0148-9A7A-F4324F172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43B7C-9A14-8841-871B-84CB79545B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189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53254-DDE9-894D-8077-89252137D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9C96F-91B5-7C40-970C-D814CE2EDA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18167"/>
            <a:ext cx="5181600" cy="4058796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E81724-B3F2-8045-9B04-48CD18766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7F5BF-9263-4A40-953B-BD16C7FC16B5}" type="datetime1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274BC2-EB70-9F4E-A63B-A36C25F5C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of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BD11C0-5E25-BE41-8A69-E0717C6F2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43B7C-9A14-8841-871B-84CB79545B50}" type="slidenum">
              <a:rPr lang="en-US" smtClean="0"/>
              <a:t>‹Nº›</a:t>
            </a:fld>
            <a:endParaRPr lang="en-US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D73A30D-B458-AC48-9B59-57EFDC3E43D6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058085320"/>
              </p:ext>
            </p:extLst>
          </p:nvPr>
        </p:nvGraphicFramePr>
        <p:xfrm>
          <a:off x="6172200" y="1825624"/>
          <a:ext cx="5005316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903342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710ED-B3E9-874F-A099-CBB59483E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B9FA8-377B-9B49-A872-651DFD028A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866A4D-80A2-8A43-A41B-816BD195FD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236229-C331-0A4A-8D2B-894C748437A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Table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B652C7-3B05-E54F-8381-73AE3A774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6703D-B5B4-8C4E-A811-28B4C23E9458}" type="datetime1">
              <a:rPr lang="en-US" smtClean="0"/>
              <a:t>9/30/2022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E0A61D-0C1C-C844-9092-9DD65D556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of Presentation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BC153C-7454-6549-912E-188E69A50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43B7C-9A14-8841-871B-84CB79545B50}" type="slidenum">
              <a:rPr lang="en-US" smtClean="0"/>
              <a:t>‹Nº›</a:t>
            </a:fld>
            <a:endParaRPr lang="en-US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ACFA0FA-A5A1-8C4F-AC51-F1786DF4BC2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670804276"/>
              </p:ext>
            </p:extLst>
          </p:nvPr>
        </p:nvGraphicFramePr>
        <p:xfrm>
          <a:off x="6194426" y="2730843"/>
          <a:ext cx="5157784" cy="34588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89446">
                  <a:extLst>
                    <a:ext uri="{9D8B030D-6E8A-4147-A177-3AD203B41FA5}">
                      <a16:colId xmlns:a16="http://schemas.microsoft.com/office/drawing/2014/main" val="829409504"/>
                    </a:ext>
                  </a:extLst>
                </a:gridCol>
                <a:gridCol w="1289446">
                  <a:extLst>
                    <a:ext uri="{9D8B030D-6E8A-4147-A177-3AD203B41FA5}">
                      <a16:colId xmlns:a16="http://schemas.microsoft.com/office/drawing/2014/main" val="1269177677"/>
                    </a:ext>
                  </a:extLst>
                </a:gridCol>
                <a:gridCol w="1289446">
                  <a:extLst>
                    <a:ext uri="{9D8B030D-6E8A-4147-A177-3AD203B41FA5}">
                      <a16:colId xmlns:a16="http://schemas.microsoft.com/office/drawing/2014/main" val="3777068882"/>
                    </a:ext>
                  </a:extLst>
                </a:gridCol>
                <a:gridCol w="1289446">
                  <a:extLst>
                    <a:ext uri="{9D8B030D-6E8A-4147-A177-3AD203B41FA5}">
                      <a16:colId xmlns:a16="http://schemas.microsoft.com/office/drawing/2014/main" val="3306843335"/>
                    </a:ext>
                  </a:extLst>
                </a:gridCol>
              </a:tblGrid>
              <a:tr h="9759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3381153"/>
                  </a:ext>
                </a:extLst>
              </a:tr>
              <a:tr h="82763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425323"/>
                  </a:ext>
                </a:extLst>
              </a:tr>
              <a:tr h="82763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187429"/>
                  </a:ext>
                </a:extLst>
              </a:tr>
              <a:tr h="82763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61762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56539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71F90-F7D1-5C4F-A8A9-FDFA222295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Graphics to use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8790CE-9DB1-A949-A351-928ED3916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4C83C-09FB-7D44-99B4-798E500663B1}" type="datetime1">
              <a:rPr lang="en-US" smtClean="0"/>
              <a:t>9/30/2022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2AA4A0-EE38-5F4E-A73C-1CCDF6E2F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of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872239-B236-4546-8C3F-4DABED516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43B7C-9A14-8841-871B-84CB79545B50}" type="slidenum">
              <a:rPr lang="en-US" smtClean="0"/>
              <a:t>‹Nº›</a:t>
            </a:fld>
            <a:endParaRPr lang="en-US"/>
          </a:p>
        </p:txBody>
      </p:sp>
      <p:pic>
        <p:nvPicPr>
          <p:cNvPr id="7" name="Graphic 6" descr="Team">
            <a:extLst>
              <a:ext uri="{FF2B5EF4-FFF2-40B4-BE49-F238E27FC236}">
                <a16:creationId xmlns:a16="http://schemas.microsoft.com/office/drawing/2014/main" id="{27C4F10B-9A75-5947-B256-7659AC2980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4138" y="2207871"/>
            <a:ext cx="914400" cy="914400"/>
          </a:xfrm>
          <a:prstGeom prst="rect">
            <a:avLst/>
          </a:prstGeom>
        </p:spPr>
      </p:pic>
      <p:pic>
        <p:nvPicPr>
          <p:cNvPr id="9" name="Graphic 8" descr="Microscope">
            <a:extLst>
              <a:ext uri="{FF2B5EF4-FFF2-40B4-BE49-F238E27FC236}">
                <a16:creationId xmlns:a16="http://schemas.microsoft.com/office/drawing/2014/main" id="{6DB644E1-8AAA-2C45-92B9-09F7AF1850C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3172" y="3322863"/>
            <a:ext cx="914400" cy="914400"/>
          </a:xfrm>
          <a:prstGeom prst="rect">
            <a:avLst/>
          </a:prstGeom>
        </p:spPr>
      </p:pic>
      <p:pic>
        <p:nvPicPr>
          <p:cNvPr id="11" name="Graphic 10" descr="Ribbon">
            <a:extLst>
              <a:ext uri="{FF2B5EF4-FFF2-40B4-BE49-F238E27FC236}">
                <a16:creationId xmlns:a16="http://schemas.microsoft.com/office/drawing/2014/main" id="{701ECBC3-9EE8-EA4D-9EF6-C3A00A7BBB3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3172" y="4565333"/>
            <a:ext cx="914400" cy="914400"/>
          </a:xfrm>
          <a:prstGeom prst="rect">
            <a:avLst/>
          </a:prstGeom>
        </p:spPr>
      </p:pic>
      <p:pic>
        <p:nvPicPr>
          <p:cNvPr id="13" name="Graphic 12" descr="Grinning Face with Solid Fill">
            <a:extLst>
              <a:ext uri="{FF2B5EF4-FFF2-40B4-BE49-F238E27FC236}">
                <a16:creationId xmlns:a16="http://schemas.microsoft.com/office/drawing/2014/main" id="{E2624F24-1CEF-AC47-8C36-6F44C7E69A2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73797" y="2207871"/>
            <a:ext cx="914400" cy="914400"/>
          </a:xfrm>
          <a:prstGeom prst="rect">
            <a:avLst/>
          </a:prstGeom>
        </p:spPr>
      </p:pic>
      <p:pic>
        <p:nvPicPr>
          <p:cNvPr id="15" name="Graphic 14" descr="Thumbs Up Sign">
            <a:extLst>
              <a:ext uri="{FF2B5EF4-FFF2-40B4-BE49-F238E27FC236}">
                <a16:creationId xmlns:a16="http://schemas.microsoft.com/office/drawing/2014/main" id="{9473A888-7083-D042-AC59-762C987B613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73797" y="3278530"/>
            <a:ext cx="914400" cy="914400"/>
          </a:xfrm>
          <a:prstGeom prst="rect">
            <a:avLst/>
          </a:prstGeom>
        </p:spPr>
      </p:pic>
      <p:pic>
        <p:nvPicPr>
          <p:cNvPr id="17" name="Graphic 16" descr="Earth Globe Europe-Africa">
            <a:extLst>
              <a:ext uri="{FF2B5EF4-FFF2-40B4-BE49-F238E27FC236}">
                <a16:creationId xmlns:a16="http://schemas.microsoft.com/office/drawing/2014/main" id="{A259D46C-C203-B944-8CD1-16F24D2952B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073797" y="4487204"/>
            <a:ext cx="914400" cy="914400"/>
          </a:xfrm>
          <a:prstGeom prst="rect">
            <a:avLst/>
          </a:prstGeom>
        </p:spPr>
      </p:pic>
      <p:pic>
        <p:nvPicPr>
          <p:cNvPr id="19" name="Graphic 18" descr="Windmill">
            <a:extLst>
              <a:ext uri="{FF2B5EF4-FFF2-40B4-BE49-F238E27FC236}">
                <a16:creationId xmlns:a16="http://schemas.microsoft.com/office/drawing/2014/main" id="{B4AFAC18-7A9B-7C4A-B445-961BEEBCE5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208117" y="2207871"/>
            <a:ext cx="914400" cy="914400"/>
          </a:xfrm>
          <a:prstGeom prst="rect">
            <a:avLst/>
          </a:prstGeom>
        </p:spPr>
      </p:pic>
      <p:pic>
        <p:nvPicPr>
          <p:cNvPr id="21" name="Graphic 20" descr="Excavator">
            <a:extLst>
              <a:ext uri="{FF2B5EF4-FFF2-40B4-BE49-F238E27FC236}">
                <a16:creationId xmlns:a16="http://schemas.microsoft.com/office/drawing/2014/main" id="{D2977267-178F-154E-8D24-071A35132AD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354422" y="3322863"/>
            <a:ext cx="914400" cy="914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3CAF91E-72CA-1F44-B578-83AE0033FA2B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3354422" y="4918664"/>
            <a:ext cx="7607300" cy="4572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E7198E7-7976-C74F-A4AA-5CCA7F76F56E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4764122" y="2361883"/>
            <a:ext cx="2393950" cy="220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0244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67FBB5-03BA-0249-884B-F4EEB8360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13672B-441E-6ECF-89A8-E2CD24C50D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DA757F-FC5C-B5B1-A213-CF1CB00E6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A883-C083-49DF-9600-B3DF0BB5E1B4}" type="datetimeFigureOut">
              <a:rPr lang="fr-FR" smtClean="0"/>
              <a:t>30/09/2022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0AEB3F8-BB92-0514-885C-208799A3F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C212F-BD16-6161-1B3B-41E2F7FF1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EFB2-0FF6-49E5-B721-05A3748A097B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79076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1443558-F6BC-C34F-A674-C882A0B880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B09FCA-B96C-1F4E-94CB-1311322E3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1B5C1-3687-0741-9A32-A2478A8F21B1}" type="datetime1">
              <a:rPr lang="en-US" smtClean="0"/>
              <a:t>9/30/2022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E8CD83-DA61-8946-8A3A-884DB967B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of 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6AA503-6A9F-8D4B-9EBC-207DFF613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43B7C-9A14-8841-871B-84CB79545B50}" type="slidenum">
              <a:rPr lang="en-US" smtClean="0"/>
              <a:t>‹Nº›</a:t>
            </a:fld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4BA6BFA-B388-AD45-A39E-DE807E0316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47038" y="5530870"/>
            <a:ext cx="6544962" cy="465909"/>
          </a:xfrm>
          <a:solidFill>
            <a:schemeClr val="bg2"/>
          </a:solidFill>
        </p:spPr>
        <p:txBody>
          <a:bodyPr>
            <a:normAutofit/>
          </a:bodyPr>
          <a:lstStyle>
            <a:lvl3pPr marL="914400" indent="0" algn="l">
              <a:buNone/>
              <a:defRPr sz="2000" i="0">
                <a:solidFill>
                  <a:schemeClr val="tx2"/>
                </a:solidFill>
              </a:defRPr>
            </a:lvl3pPr>
          </a:lstStyle>
          <a:p>
            <a:pPr lvl="2"/>
            <a:r>
              <a:rPr lang="en-US" dirty="0"/>
              <a:t>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19219603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A19E6-55C4-6745-B30E-E8AD6C8E46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436972"/>
            <a:ext cx="3932237" cy="6297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Title of Gallery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1821B8-FD37-2E4C-8793-91C6D1A34C7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033319" y="5436972"/>
            <a:ext cx="6320481" cy="629723"/>
          </a:xfrm>
        </p:spPr>
        <p:txBody>
          <a:bodyPr/>
          <a:lstStyle>
            <a:lvl1pPr marL="0" indent="0">
              <a:buNone/>
              <a:defRPr sz="16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Explanation of Gallery </a:t>
            </a:r>
          </a:p>
          <a:p>
            <a:pPr lvl="0"/>
            <a:r>
              <a:rPr lang="en-US" dirty="0"/>
              <a:t>Of photos.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3DADCB-6855-F346-B768-D72C42DC5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583F1-85A0-A34C-AD3D-DFA7745B81C6}" type="datetime1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65A2FC-D6E9-2649-88CA-CC19A7D26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of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AC234D-8844-C446-93B9-612A8B4DD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43B7C-9A14-8841-871B-84CB79545B50}" type="slidenum">
              <a:rPr lang="en-US" smtClean="0"/>
              <a:t>‹Nº›</a:t>
            </a:fld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A40A5FC-14D0-9B4B-B757-2621033B2F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08138" y="1355725"/>
            <a:ext cx="2565400" cy="384968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0376BE4-129B-C44F-B47E-494DB366CB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68788" y="195263"/>
            <a:ext cx="3671887" cy="24606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D85D0A4-3E2B-CA4A-9B61-7DFC2DE995A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68788" y="2760168"/>
            <a:ext cx="3671887" cy="24463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EB0F2C1D-D373-6E47-A06A-0C8DF145B5F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5925" y="195263"/>
            <a:ext cx="3335337" cy="501015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336636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85422-78A7-5647-9D2E-AFBF6A235C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Picture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B5E186-F033-064D-A891-707540CCE78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Caption of Picture or explanation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01E348-742E-3E45-8341-0734F8C08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1EDA9-EF85-594A-9DAE-51C3CCBC927A}" type="datetime1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0ADABC-53FF-3F42-8187-6988F84E4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of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D09EB7-B8BF-F348-AAD2-82188C0A2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43B7C-9A14-8841-871B-84CB79545B50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086FC2E-EC25-8847-BA67-B83293080D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54600" y="457200"/>
            <a:ext cx="6297612" cy="541178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302028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E0F07-6B01-404A-834B-51B970E310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2472" y="3429000"/>
            <a:ext cx="3541731" cy="84157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CBDD46-2153-6F4E-B0B9-C06B0C0E7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1E23-D465-7D44-8160-47492EC7A4B4}" type="datetime1">
              <a:rPr lang="en-US" smtClean="0"/>
              <a:t>9/30/2022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30122D-9B5F-9443-8732-15EDBB0EC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of Presentation and Location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2A3DC1-D1E1-274A-8E7D-4E41F7117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43B7C-9A14-8841-871B-84CB79545B50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15" name="Graphic 14" descr="Excavator">
            <a:extLst>
              <a:ext uri="{FF2B5EF4-FFF2-40B4-BE49-F238E27FC236}">
                <a16:creationId xmlns:a16="http://schemas.microsoft.com/office/drawing/2014/main" id="{C62E6459-8A8B-824A-AD78-87941E38E3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6137" y="236631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65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E581B6-FE7C-86A0-A95D-C6C87574E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CEE32D0-053B-6EE5-3DCE-3A582E7944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54C2241-62E3-8953-5032-036D3C20B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FB32156-D2B9-9D30-6D36-D62B6126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A883-C083-49DF-9600-B3DF0BB5E1B4}" type="datetimeFigureOut">
              <a:rPr lang="fr-FR" smtClean="0"/>
              <a:t>30/09/2022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CC0860F-2B69-9851-BE4A-E530BD76B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4854D10-DB40-BEC2-21D1-B98C666E4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EFB2-0FF6-49E5-B721-05A3748A097B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3558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DCF251-D648-D607-6DBA-ACB134353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451D57D-1B4F-065A-F1D4-B5544F33F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4ECC0C2-8E73-2D26-CD9D-9BE7E42CE9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3E4C4E0-3183-A032-6C5C-C28E671C5B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A28424B-C20F-276A-52B9-1BD3372B35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C91C21E-272A-91DA-0C61-DB92234CB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A883-C083-49DF-9600-B3DF0BB5E1B4}" type="datetimeFigureOut">
              <a:rPr lang="fr-FR" smtClean="0"/>
              <a:t>30/09/2022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640B1D2-C1F7-888F-6A46-02AA164F8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11DDDD2-74C3-8F7D-E4BE-C83CB2C85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EFB2-0FF6-49E5-B721-05A3748A097B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9805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48664F-10DF-10A8-60C3-615E1103C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1E07638-B0D8-6406-5CF3-D2B2F5ADD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A883-C083-49DF-9600-B3DF0BB5E1B4}" type="datetimeFigureOut">
              <a:rPr lang="fr-FR" smtClean="0"/>
              <a:t>30/09/2022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A1296B4-FD3A-6F3C-0BE1-E3A62EA89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1339758-EE09-400F-C250-300B2EC07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EFB2-0FF6-49E5-B721-05A3748A097B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2480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1E5B424-C642-26AD-1960-FF050BA20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A883-C083-49DF-9600-B3DF0BB5E1B4}" type="datetimeFigureOut">
              <a:rPr lang="fr-FR" smtClean="0"/>
              <a:t>30/09/2022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16575C1-76E4-3014-CFA8-9B0BA7A5F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213E27-47FB-0BC7-C9B5-265617663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EFB2-0FF6-49E5-B721-05A3748A097B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208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95A9DA-2B63-2280-39FE-B4354C6AD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4B0EAF-B377-2497-40FE-AFC01CDB4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140B5E9-7379-5170-854D-9EB04E07BF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B01AC1C-6494-D984-CBF7-488368BE6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A883-C083-49DF-9600-B3DF0BB5E1B4}" type="datetimeFigureOut">
              <a:rPr lang="fr-FR" smtClean="0"/>
              <a:t>30/09/2022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CDE51FB-5583-7CB5-CD5A-C71747463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2B37401-63B2-853D-AF97-02F22DAE5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EFB2-0FF6-49E5-B721-05A3748A097B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2836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3F9C15-571E-FC50-FA67-AD5834F7C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349F832-6A9D-FF88-6AE5-EF48B975F8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7F08EE1-ACA5-70AD-E38E-7673070019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4D799F3-703E-DD00-A826-FFCAE6B13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A883-C083-49DF-9600-B3DF0BB5E1B4}" type="datetimeFigureOut">
              <a:rPr lang="fr-FR" smtClean="0"/>
              <a:t>30/09/2022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A20ECAA-E755-0F69-F3D9-F15BE8C26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F497C3E-E665-A0D2-92E0-ACDB59359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EFB2-0FF6-49E5-B721-05A3748A097B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534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5198E96-9F9E-6693-A809-5FD27667E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F69E596-5C4B-F4B5-709B-CDE5A59714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3A8D086-95E3-D38F-8DB8-0E36E028DE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DA883-C083-49DF-9600-B3DF0BB5E1B4}" type="datetimeFigureOut">
              <a:rPr lang="fr-FR" smtClean="0"/>
              <a:t>30/09/2022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0A40A3-ED7D-938D-BC28-343FEACF5E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05EB52E-FCF8-555B-AEFC-272D25D5AB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9EFB2-0FF6-49E5-B721-05A3748A097B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8014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9F3166B-3010-7145-A77C-7E4248899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01EE6F2-6EB9-414B-A497-F992A56B3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CAF92AD-7F3A-9A4E-92EF-0577FDC601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26442-F160-4E4A-A3CA-0B660E72951B}" type="datetimeFigureOut">
              <a:rPr lang="nl-NL" smtClean="0"/>
              <a:t>30-9-2022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09C9727-C768-3740-9EED-57B67AF148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3FAFC59-C24F-6146-947F-0B7726637D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777EA-57CF-BB4B-A6C1-ECEA71B8D702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5457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42C137-B8A6-224D-9CBC-4A2EB1AE1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8222"/>
            <a:ext cx="7536543" cy="841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94438-E6A2-5446-8154-72BBF42E14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56503"/>
            <a:ext cx="10515600" cy="31685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E1808-43F4-724F-8377-353CEBC69F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266656"/>
            <a:ext cx="8243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2DA1E23-D465-7D44-8160-47492EC7A4B4}" type="datetime1">
              <a:rPr lang="en-US" smtClean="0"/>
              <a:t>9/30/2022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0BE22-D9E9-FC47-970D-F6E9BDFE38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58538" y="62666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Title of Presentation and Location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708E6-750E-1748-A860-D49D0F7CD7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19657" y="6356350"/>
            <a:ext cx="1034143" cy="3027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C8C43B7C-9A14-8841-871B-84CB79545B50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5EAE66-D877-454F-BE08-408F79D52A7F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08263" y="-13648"/>
            <a:ext cx="824346" cy="100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58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1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i="1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pao@fishmigration.org" TargetMode="Externa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tiff"/><Relationship Id="rId4" Type="http://schemas.openxmlformats.org/officeDocument/2006/relationships/image" Target="../media/image22.png"/><Relationship Id="rId9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39.png"/><Relationship Id="rId4" Type="http://schemas.openxmlformats.org/officeDocument/2006/relationships/image" Target="../media/image3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très coloré, plusieurs&#10;&#10;Description générée automatiquement">
            <a:extLst>
              <a:ext uri="{FF2B5EF4-FFF2-40B4-BE49-F238E27FC236}">
                <a16:creationId xmlns:a16="http://schemas.microsoft.com/office/drawing/2014/main" id="{E6A087CB-B618-8BC7-E966-CA22170DFB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72F2793-1A88-A1DA-852D-BFEEA6E894BF}"/>
              </a:ext>
            </a:extLst>
          </p:cNvPr>
          <p:cNvSpPr txBox="1"/>
          <p:nvPr/>
        </p:nvSpPr>
        <p:spPr>
          <a:xfrm>
            <a:off x="129396" y="3907766"/>
            <a:ext cx="455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B531D42-B73D-32EC-8BBE-A62B3E6E2B9D}"/>
              </a:ext>
            </a:extLst>
          </p:cNvPr>
          <p:cNvSpPr txBox="1"/>
          <p:nvPr/>
        </p:nvSpPr>
        <p:spPr>
          <a:xfrm>
            <a:off x="0" y="3976255"/>
            <a:ext cx="487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Montserrat" panose="02000505000000020004" pitchFamily="2" charset="0"/>
              </a:rPr>
              <a:t>CREATING A MOVEMENT</a:t>
            </a:r>
          </a:p>
          <a:p>
            <a:pPr algn="ctr"/>
            <a:r>
              <a:rPr lang="fr-FR" sz="2800" b="1" dirty="0">
                <a:solidFill>
                  <a:schemeClr val="bg1"/>
                </a:solidFill>
                <a:latin typeface="Montserrat" panose="02000505000000020004" pitchFamily="2" charset="0"/>
              </a:rPr>
              <a:t>Dam Removal Europe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1F1ACC0-DAF7-6538-B6C1-78138493FC79}"/>
              </a:ext>
            </a:extLst>
          </p:cNvPr>
          <p:cNvSpPr txBox="1"/>
          <p:nvPr/>
        </p:nvSpPr>
        <p:spPr>
          <a:xfrm>
            <a:off x="129396" y="5340927"/>
            <a:ext cx="4554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latin typeface="Montserrat" panose="02000505000000020004" pitchFamily="2" charset="0"/>
              </a:rPr>
              <a:t>Pao Fernández Garrido</a:t>
            </a:r>
          </a:p>
        </p:txBody>
      </p:sp>
    </p:spTree>
    <p:extLst>
      <p:ext uri="{BB962C8B-B14F-4D97-AF65-F5344CB8AC3E}">
        <p14:creationId xmlns:p14="http://schemas.microsoft.com/office/powerpoint/2010/main" val="2274260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6C4F0322-1272-9847-BB88-FB70B3C29F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01" y="0"/>
            <a:ext cx="1084945" cy="94518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3F4F6C3-EA9A-FE71-A3D4-6BD5BD48006F}"/>
              </a:ext>
            </a:extLst>
          </p:cNvPr>
          <p:cNvSpPr txBox="1"/>
          <p:nvPr/>
        </p:nvSpPr>
        <p:spPr>
          <a:xfrm>
            <a:off x="5740598" y="462420"/>
            <a:ext cx="17052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7DD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SPAIN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7DD1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F959359-EE28-4576-1854-D1786E4094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82" r="1505" b="23653"/>
          <a:stretch/>
        </p:blipFill>
        <p:spPr>
          <a:xfrm>
            <a:off x="1731764" y="298705"/>
            <a:ext cx="10180835" cy="363762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20D2577-6CF0-A104-B8AE-5015682B60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26" t="21949" r="26131" b="12174"/>
          <a:stretch/>
        </p:blipFill>
        <p:spPr>
          <a:xfrm>
            <a:off x="372208" y="3289840"/>
            <a:ext cx="4313496" cy="3265714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A9C27FA-3038-DC67-F99E-243909BAF681}"/>
              </a:ext>
            </a:extLst>
          </p:cNvPr>
          <p:cNvSpPr txBox="1"/>
          <p:nvPr/>
        </p:nvSpPr>
        <p:spPr>
          <a:xfrm>
            <a:off x="6822181" y="4922697"/>
            <a:ext cx="34005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DD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DRE newsletter</a:t>
            </a:r>
          </a:p>
        </p:txBody>
      </p:sp>
    </p:spTree>
    <p:extLst>
      <p:ext uri="{BB962C8B-B14F-4D97-AF65-F5344CB8AC3E}">
        <p14:creationId xmlns:p14="http://schemas.microsoft.com/office/powerpoint/2010/main" val="4182484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6C4F0322-1272-9847-BB88-FB70B3C29F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01" y="0"/>
            <a:ext cx="1084945" cy="94518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3F4F6C3-EA9A-FE71-A3D4-6BD5BD48006F}"/>
              </a:ext>
            </a:extLst>
          </p:cNvPr>
          <p:cNvSpPr txBox="1"/>
          <p:nvPr/>
        </p:nvSpPr>
        <p:spPr>
          <a:xfrm>
            <a:off x="5740598" y="462420"/>
            <a:ext cx="20364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DD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UKRAINE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91D0061-B206-8721-A337-2DDB897A62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95" t="20000" r="18819" b="30449"/>
          <a:stretch/>
        </p:blipFill>
        <p:spPr>
          <a:xfrm>
            <a:off x="999067" y="1537856"/>
            <a:ext cx="10193866" cy="451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01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7">
            <a:extLst>
              <a:ext uri="{FF2B5EF4-FFF2-40B4-BE49-F238E27FC236}">
                <a16:creationId xmlns:a16="http://schemas.microsoft.com/office/drawing/2014/main" id="{443E8372-43FB-4104-B69B-580AE4F824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01" y="0"/>
            <a:ext cx="1084945" cy="94518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CAF59D3-A5CC-4358-8D93-F1B2A5E320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926" r="1133" b="42222"/>
          <a:stretch/>
        </p:blipFill>
        <p:spPr>
          <a:xfrm>
            <a:off x="0" y="2468370"/>
            <a:ext cx="12192000" cy="2556259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0525115-7FCE-419E-BD2E-D2768BBB1334}"/>
              </a:ext>
            </a:extLst>
          </p:cNvPr>
          <p:cNvSpPr txBox="1"/>
          <p:nvPr/>
        </p:nvSpPr>
        <p:spPr>
          <a:xfrm>
            <a:off x="2495550" y="5374019"/>
            <a:ext cx="72072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https://openrivers.eu/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C42D5BF-E686-4498-95AF-6A4BA54DC9B3}"/>
              </a:ext>
            </a:extLst>
          </p:cNvPr>
          <p:cNvSpPr txBox="1"/>
          <p:nvPr/>
        </p:nvSpPr>
        <p:spPr>
          <a:xfrm>
            <a:off x="660400" y="1373146"/>
            <a:ext cx="11816446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€42,5 M </a:t>
            </a:r>
            <a:r>
              <a:rPr kumimoji="0" lang="es-E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es-E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remove</a:t>
            </a:r>
            <a:r>
              <a:rPr kumimoji="0" lang="es-E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</a:t>
            </a:r>
            <a:r>
              <a:rPr kumimoji="0" lang="es-E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barriers</a:t>
            </a:r>
            <a:endParaRPr kumimoji="0" lang="es-ES" sz="60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9814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alendario&#10;&#10;Descripción generada automáticamente">
            <a:extLst>
              <a:ext uri="{FF2B5EF4-FFF2-40B4-BE49-F238E27FC236}">
                <a16:creationId xmlns:a16="http://schemas.microsoft.com/office/drawing/2014/main" id="{1369F9E7-0072-A284-4E0A-E840560E4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7697" y="247609"/>
            <a:ext cx="4498487" cy="636278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6AA4420-ADE6-177F-FEED-7AE32E62FE16}"/>
              </a:ext>
            </a:extLst>
          </p:cNvPr>
          <p:cNvSpPr txBox="1"/>
          <p:nvPr/>
        </p:nvSpPr>
        <p:spPr>
          <a:xfrm>
            <a:off x="289015" y="800583"/>
            <a:ext cx="654147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https://www.dambusters.net/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E198791-63FE-7037-DBC3-C24DA35141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934" t="20073" r="10412" b="13114"/>
          <a:stretch/>
        </p:blipFill>
        <p:spPr>
          <a:xfrm>
            <a:off x="289014" y="2028342"/>
            <a:ext cx="6541477" cy="458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73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8">
            <a:extLst>
              <a:ext uri="{FF2B5EF4-FFF2-40B4-BE49-F238E27FC236}">
                <a16:creationId xmlns:a16="http://schemas.microsoft.com/office/drawing/2014/main" id="{8BEAD69E-74B2-4546-B2E5-3138A0F48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920" y="0"/>
            <a:ext cx="10134404" cy="6887726"/>
          </a:xfrm>
          <a:prstGeom prst="rect">
            <a:avLst/>
          </a:prstGeom>
          <a:solidFill>
            <a:srgbClr val="FFE000"/>
          </a:solidFill>
        </p:spPr>
      </p:pic>
      <p:sp>
        <p:nvSpPr>
          <p:cNvPr id="3" name="Tekstvak 3">
            <a:extLst>
              <a:ext uri="{FF2B5EF4-FFF2-40B4-BE49-F238E27FC236}">
                <a16:creationId xmlns:a16="http://schemas.microsoft.com/office/drawing/2014/main" id="{2EF05327-7FBB-466A-9615-1C54165B7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9205" y="4550599"/>
            <a:ext cx="6012795" cy="95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9" rIns="121917" bIns="6095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Thank you so much!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5" name="Tekstvak 3">
            <a:extLst>
              <a:ext uri="{FF2B5EF4-FFF2-40B4-BE49-F238E27FC236}">
                <a16:creationId xmlns:a16="http://schemas.microsoft.com/office/drawing/2014/main" id="{EE1157B9-94C3-41B8-99A5-A8319CD20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68697" y="0"/>
            <a:ext cx="2623303" cy="67710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Pao Fernández Garrido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  <a:hlinkClick r:id="rId3"/>
              </a:rPr>
              <a:t>pao@fishmigration.org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838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458DFE6-538C-0E4D-B5D7-99AF0EC16E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8"/>
          <a:stretch/>
        </p:blipFill>
        <p:spPr>
          <a:xfrm>
            <a:off x="11087" y="0"/>
            <a:ext cx="12192000" cy="6858000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F67CB6FF-8C42-5949-8225-7A884B890A5F}"/>
              </a:ext>
            </a:extLst>
          </p:cNvPr>
          <p:cNvGrpSpPr/>
          <p:nvPr/>
        </p:nvGrpSpPr>
        <p:grpSpPr>
          <a:xfrm>
            <a:off x="5601647" y="-348365"/>
            <a:ext cx="6236561" cy="1718512"/>
            <a:chOff x="-636608" y="4326723"/>
            <a:chExt cx="9604128" cy="2753312"/>
          </a:xfrm>
        </p:grpSpPr>
        <p:sp>
          <p:nvSpPr>
            <p:cNvPr id="5" name="Rechthoek 3">
              <a:extLst>
                <a:ext uri="{FF2B5EF4-FFF2-40B4-BE49-F238E27FC236}">
                  <a16:creationId xmlns:a16="http://schemas.microsoft.com/office/drawing/2014/main" id="{E8A66FD8-7F76-F44A-AA32-D103F8039E0E}"/>
                </a:ext>
              </a:extLst>
            </p:cNvPr>
            <p:cNvSpPr/>
            <p:nvPr/>
          </p:nvSpPr>
          <p:spPr>
            <a:xfrm>
              <a:off x="141756" y="5177220"/>
              <a:ext cx="8770214" cy="13171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2" descr="client">
              <a:extLst>
                <a:ext uri="{FF2B5EF4-FFF2-40B4-BE49-F238E27FC236}">
                  <a16:creationId xmlns:a16="http://schemas.microsoft.com/office/drawing/2014/main" id="{1B67EF5B-3F83-A342-ABAA-E129C271DF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6608" y="4500861"/>
              <a:ext cx="2579174" cy="257917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client">
              <a:extLst>
                <a:ext uri="{FF2B5EF4-FFF2-40B4-BE49-F238E27FC236}">
                  <a16:creationId xmlns:a16="http://schemas.microsoft.com/office/drawing/2014/main" id="{9D1D1E16-A7A0-6744-81CF-861EAB5DAE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188" y="4326723"/>
              <a:ext cx="2748855" cy="274885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client">
              <a:extLst>
                <a:ext uri="{FF2B5EF4-FFF2-40B4-BE49-F238E27FC236}">
                  <a16:creationId xmlns:a16="http://schemas.microsoft.com/office/drawing/2014/main" id="{E7C789AE-21B9-2A4B-ACEB-0D48E39611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1115" y="4959210"/>
              <a:ext cx="1639095" cy="163909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client">
              <a:extLst>
                <a:ext uri="{FF2B5EF4-FFF2-40B4-BE49-F238E27FC236}">
                  <a16:creationId xmlns:a16="http://schemas.microsoft.com/office/drawing/2014/main" id="{46939019-FA74-1144-BFDB-06B280A28E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5424" y="4713312"/>
              <a:ext cx="2176491" cy="217649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 descr="client">
              <a:extLst>
                <a:ext uri="{FF2B5EF4-FFF2-40B4-BE49-F238E27FC236}">
                  <a16:creationId xmlns:a16="http://schemas.microsoft.com/office/drawing/2014/main" id="{140626EA-97B5-5E48-BB44-E66C1AEB6F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7429" y="4779987"/>
              <a:ext cx="2120091" cy="212009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ACBF032B-9A33-1B40-B068-5899E0B75C6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02" b="-1"/>
          <a:stretch/>
        </p:blipFill>
        <p:spPr>
          <a:xfrm>
            <a:off x="2865780" y="193391"/>
            <a:ext cx="1539324" cy="516604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0CF5401-99A7-9E4D-9944-1DC9340D55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9078" y="193390"/>
            <a:ext cx="1587557" cy="71440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10EA9C2B-A8FD-6643-BFC1-78EB3D5063C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01" y="0"/>
            <a:ext cx="1084945" cy="945189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895D20DA-C355-8846-9151-41AEC24EB140}"/>
              </a:ext>
            </a:extLst>
          </p:cNvPr>
          <p:cNvSpPr txBox="1">
            <a:spLocks/>
          </p:cNvSpPr>
          <p:nvPr/>
        </p:nvSpPr>
        <p:spPr>
          <a:xfrm>
            <a:off x="549157" y="4485400"/>
            <a:ext cx="11872282" cy="2852020"/>
          </a:xfrm>
          <a:prstGeom prst="rect">
            <a:avLst/>
          </a:prstGeom>
        </p:spPr>
        <p:txBody>
          <a:bodyPr vert="horz" lIns="121917" tIns="60959" rIns="121917" bIns="60959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																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B93FDEC1-EE6F-5743-8032-5AD6F86C462B}"/>
              </a:ext>
            </a:extLst>
          </p:cNvPr>
          <p:cNvSpPr/>
          <p:nvPr/>
        </p:nvSpPr>
        <p:spPr>
          <a:xfrm>
            <a:off x="4781344" y="3384111"/>
            <a:ext cx="6496256" cy="3034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Heiti TC Medium" pitchFamily="2" charset="-128"/>
                <a:cs typeface="Gill Sans SemiBold" panose="020B0502020104020203" pitchFamily="34" charset="-79"/>
              </a:rPr>
              <a:t>2016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E000"/>
                </a:solidFill>
                <a:effectLst/>
                <a:uLnTx/>
                <a:uFillTx/>
                <a:latin typeface="Calibri" panose="020F0502020204030204"/>
                <a:ea typeface="Heiti TC Medium" pitchFamily="2" charset="-128"/>
                <a:cs typeface="Gill Sans SemiBold" panose="020B0502020104020203" pitchFamily="34" charset="-79"/>
              </a:rPr>
              <a:t>MOVEMENT TO SUPPORT PROFESSIONALS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Heiti TC Medium" pitchFamily="2" charset="-128"/>
              <a:cs typeface="Gill Sans SemiBold" panose="020B0502020104020203" pitchFamily="34" charset="-79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6805F40-33EB-E8E6-5FE9-9EE187D8B6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28115" y="153745"/>
            <a:ext cx="1084945" cy="71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171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BF66391-C923-9910-6503-A4C13EC63E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46" t="9491" r="57556" b="4953"/>
          <a:stretch/>
        </p:blipFill>
        <p:spPr>
          <a:xfrm>
            <a:off x="1" y="0"/>
            <a:ext cx="11868726" cy="687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219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2895D-507E-47D1-A462-209DF3360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294" y="1101520"/>
            <a:ext cx="7383169" cy="1317339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E000"/>
                </a:solidFill>
              </a:rPr>
              <a:t>Economic benefits during and after dam removal works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AD69E-220F-41C3-9A37-9EE79EC73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43B7C-9A14-8841-871B-84CB79545B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EDDA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DDA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957FC29-C81B-4807-9FDE-3AC783FAE46B}"/>
              </a:ext>
            </a:extLst>
          </p:cNvPr>
          <p:cNvSpPr txBox="1">
            <a:spLocks/>
          </p:cNvSpPr>
          <p:nvPr/>
        </p:nvSpPr>
        <p:spPr>
          <a:xfrm>
            <a:off x="495142" y="2418859"/>
            <a:ext cx="7654404" cy="3892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FFE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estoration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economy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FFE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</a:t>
            </a:r>
            <a:endParaRPr kumimoji="0" lang="en-US" sz="5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Restoration projects generate 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E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equal to or greater economic benefits than 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other types of projects such as 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E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road and bridge construction”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es-ES" sz="5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B570C8A-BF32-4416-A84E-C42BD7B38C4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5" t="15050" r="62252" b="6354"/>
          <a:stretch/>
        </p:blipFill>
        <p:spPr bwMode="auto">
          <a:xfrm>
            <a:off x="8221674" y="1441758"/>
            <a:ext cx="3653498" cy="46077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84906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95C11C61-5076-A6C5-1EC5-FB406DABC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14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AD69E-220F-41C3-9A37-9EE79EC73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43B7C-9A14-8841-871B-84CB79545B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EDDA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DDA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Imagen 7" descr="Imagen que contiene Sitio web&#10;&#10;Descripción generada automáticamente">
            <a:extLst>
              <a:ext uri="{FF2B5EF4-FFF2-40B4-BE49-F238E27FC236}">
                <a16:creationId xmlns:a16="http://schemas.microsoft.com/office/drawing/2014/main" id="{EFBC01DD-2ADC-B77A-BCFF-A1C9663304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035" y="492886"/>
            <a:ext cx="4347762" cy="6147372"/>
          </a:xfrm>
          <a:prstGeom prst="rect">
            <a:avLst/>
          </a:prstGeom>
        </p:spPr>
      </p:pic>
      <p:pic>
        <p:nvPicPr>
          <p:cNvPr id="12" name="Imagen 11" descr="Imagen que contiene Texto&#10;&#10;Descripción generada automáticamente">
            <a:extLst>
              <a:ext uri="{FF2B5EF4-FFF2-40B4-BE49-F238E27FC236}">
                <a16:creationId xmlns:a16="http://schemas.microsoft.com/office/drawing/2014/main" id="{97648E95-5AEA-3E0E-BE1F-F8DD09E343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991" y="492885"/>
            <a:ext cx="4361064" cy="616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44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AD69E-220F-41C3-9A37-9EE79EC73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43B7C-9A14-8841-871B-84CB79545B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EDDA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DDA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81B9485-D6AC-C1C8-A8BF-806FAD4C4A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397" b="5320"/>
          <a:stretch/>
        </p:blipFill>
        <p:spPr>
          <a:xfrm>
            <a:off x="0" y="2175162"/>
            <a:ext cx="12192000" cy="468283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8FB909C-DCB9-7483-1776-3774AF0791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461" b="44108"/>
          <a:stretch/>
        </p:blipFill>
        <p:spPr>
          <a:xfrm>
            <a:off x="0" y="1048326"/>
            <a:ext cx="12192000" cy="112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730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B6A06A6-A754-A74C-A483-FCBD2473B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8641" y="1620252"/>
            <a:ext cx="3756578" cy="4482097"/>
          </a:xfrm>
          <a:prstGeom prst="rect">
            <a:avLst/>
          </a:prstGeom>
        </p:spPr>
      </p:pic>
      <p:pic>
        <p:nvPicPr>
          <p:cNvPr id="5" name="07a7f49e-ea87-4bcd-a748-058cdf66551f" descr="07a7f49e-ea87-4bcd-a748-058cdf66551f">
            <a:hlinkClick r:id="" action="ppaction://media"/>
            <a:extLst>
              <a:ext uri="{FF2B5EF4-FFF2-40B4-BE49-F238E27FC236}">
                <a16:creationId xmlns:a16="http://schemas.microsoft.com/office/drawing/2014/main" id="{6FB6E826-3470-6B46-B3DA-234D2A8591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73" y="1620252"/>
            <a:ext cx="7918371" cy="448209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C4F0322-1272-9847-BB88-FB70B3C29F8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01" y="0"/>
            <a:ext cx="1084945" cy="94518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3F4F6C3-EA9A-FE71-A3D4-6BD5BD48006F}"/>
              </a:ext>
            </a:extLst>
          </p:cNvPr>
          <p:cNvSpPr txBox="1"/>
          <p:nvPr/>
        </p:nvSpPr>
        <p:spPr>
          <a:xfrm>
            <a:off x="4946778" y="622023"/>
            <a:ext cx="25270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DD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LITUANIA</a:t>
            </a:r>
          </a:p>
        </p:txBody>
      </p:sp>
    </p:spTree>
    <p:extLst>
      <p:ext uri="{BB962C8B-B14F-4D97-AF65-F5344CB8AC3E}">
        <p14:creationId xmlns:p14="http://schemas.microsoft.com/office/powerpoint/2010/main" val="200019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6C4F0322-1272-9847-BB88-FB70B3C29F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01" y="0"/>
            <a:ext cx="1084945" cy="94518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3F4F6C3-EA9A-FE71-A3D4-6BD5BD48006F}"/>
              </a:ext>
            </a:extLst>
          </p:cNvPr>
          <p:cNvSpPr txBox="1"/>
          <p:nvPr/>
        </p:nvSpPr>
        <p:spPr>
          <a:xfrm>
            <a:off x="5574851" y="472594"/>
            <a:ext cx="14540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7DD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SPAIN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7DD1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A80FCD1-1641-56FB-03A2-BAF7DF96A5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09" t="33259" r="18654" b="19878"/>
          <a:stretch/>
        </p:blipFill>
        <p:spPr>
          <a:xfrm>
            <a:off x="641933" y="1440873"/>
            <a:ext cx="10908134" cy="459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03275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DRE colors">
      <a:dk1>
        <a:srgbClr val="005279"/>
      </a:dk1>
      <a:lt1>
        <a:srgbClr val="FFFFFF"/>
      </a:lt1>
      <a:dk2>
        <a:srgbClr val="EDDA00"/>
      </a:dk2>
      <a:lt2>
        <a:srgbClr val="0D2E42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E Presentation Template  -  Read-Only" id="{DA7A898B-05DE-4AEF-9EDC-8A310B8A7F7E}" vid="{36441BCB-7AF8-407C-9FD2-BF20A9BC7D53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587A3D8DB2EF42A951C63456467419" ma:contentTypeVersion="22" ma:contentTypeDescription="Create a new document." ma:contentTypeScope="" ma:versionID="08f00ff0b7920880b9a1e1dcd42b5ba1">
  <xsd:schema xmlns:xsd="http://www.w3.org/2001/XMLSchema" xmlns:xs="http://www.w3.org/2001/XMLSchema" xmlns:p="http://schemas.microsoft.com/office/2006/metadata/properties" xmlns:ns1="http://schemas.microsoft.com/sharepoint/v3" xmlns:ns2="1c476745-17de-47a3-b2a6-af35ec027eea" xmlns:ns3="48394f13-6f11-4575-9cf8-9accb6ce7db2" targetNamespace="http://schemas.microsoft.com/office/2006/metadata/properties" ma:root="true" ma:fieldsID="1d2aaf32784c4e73f82635175f46ec02" ns1:_="" ns2:_="" ns3:_="">
    <xsd:import namespace="http://schemas.microsoft.com/sharepoint/v3"/>
    <xsd:import namespace="1c476745-17de-47a3-b2a6-af35ec027eea"/>
    <xsd:import namespace="48394f13-6f11-4575-9cf8-9accb6ce7db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2:TaxCatchAll" minOccurs="0"/>
                <xsd:element ref="ns3:lcf76f155ced4ddcb4097134ff3c332f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476745-17de-47a3-b2a6-af35ec027ee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  <xsd:element name="TaxCatchAll" ma:index="23" nillable="true" ma:displayName="Taxonomy Catch All Column" ma:hidden="true" ma:list="{a220da87-4f15-4e2c-850c-5b3a6d8527e9}" ma:internalName="TaxCatchAll" ma:showField="CatchAllData" ma:web="1c476745-17de-47a3-b2a6-af35ec027ee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394f13-6f11-4575-9cf8-9accb6ce7d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990771d2-017c-48ef-ab2a-9f86db62ef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1c476745-17de-47a3-b2a6-af35ec027eea" xsi:nil="true"/>
    <lcf76f155ced4ddcb4097134ff3c332f xmlns="48394f13-6f11-4575-9cf8-9accb6ce7db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58A1EAC-C421-4BBB-8F2B-25A2E2A339C5}"/>
</file>

<file path=customXml/itemProps2.xml><?xml version="1.0" encoding="utf-8"?>
<ds:datastoreItem xmlns:ds="http://schemas.openxmlformats.org/officeDocument/2006/customXml" ds:itemID="{EC229BAC-6F90-44DA-BC89-63BEFD94E89F}"/>
</file>

<file path=customXml/itemProps3.xml><?xml version="1.0" encoding="utf-8"?>
<ds:datastoreItem xmlns:ds="http://schemas.openxmlformats.org/officeDocument/2006/customXml" ds:itemID="{91EE0B24-0D26-4C34-BFE2-2FC4D6C1B0F1}"/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478</Words>
  <Application>Microsoft Office PowerPoint</Application>
  <PresentationFormat>Panorámica</PresentationFormat>
  <Paragraphs>47</Paragraphs>
  <Slides>14</Slides>
  <Notes>6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14</vt:i4>
      </vt:variant>
    </vt:vector>
  </HeadingPairs>
  <TitlesOfParts>
    <vt:vector size="22" baseType="lpstr">
      <vt:lpstr>Calibri Light</vt:lpstr>
      <vt:lpstr>Montserrat</vt:lpstr>
      <vt:lpstr>Open Sans</vt:lpstr>
      <vt:lpstr>Calibri</vt:lpstr>
      <vt:lpstr>Arial</vt:lpstr>
      <vt:lpstr>Thème Office</vt:lpstr>
      <vt:lpstr>Kantoorthema</vt:lpstr>
      <vt:lpstr>2_Office Theme</vt:lpstr>
      <vt:lpstr>Presentación de PowerPoint</vt:lpstr>
      <vt:lpstr>Presentación de PowerPoint</vt:lpstr>
      <vt:lpstr>Presentación de PowerPoint</vt:lpstr>
      <vt:lpstr>Economic benefits during and after dam removal works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Lisa Ruston</dc:creator>
  <cp:lastModifiedBy>Pao Fernández Garrido (WFMF)</cp:lastModifiedBy>
  <cp:revision>7</cp:revision>
  <dcterms:created xsi:type="dcterms:W3CDTF">2022-09-09T13:32:25Z</dcterms:created>
  <dcterms:modified xsi:type="dcterms:W3CDTF">2022-09-30T07:39:57Z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0x01010089587A3D8DB2EF42A951C63456467419</vt:lpwstr>
  </property>
</Properties>
</file>