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 id="2147483660" r:id="rId3"/>
  </p:sldMasterIdLst>
  <p:notesMasterIdLst>
    <p:notesMasterId r:id="rId13"/>
  </p:notesMasterIdLst>
  <p:sldIdLst>
    <p:sldId id="256" r:id="rId4"/>
    <p:sldId id="257" r:id="rId5"/>
    <p:sldId id="258" r:id="rId6"/>
    <p:sldId id="259" r:id="rId7"/>
    <p:sldId id="261" r:id="rId8"/>
    <p:sldId id="262" r:id="rId9"/>
    <p:sldId id="263" r:id="rId10"/>
    <p:sldId id="516" r:id="rId11"/>
    <p:sldId id="260"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ontserrat" panose="00000500000000000000" pitchFamily="2" charset="0"/>
      <p:regular r:id="rId20"/>
      <p:bold r:id="rId21"/>
      <p:italic r:id="rId22"/>
      <p:boldItalic r:id="rId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1BE35-FEAD-4A12-9F1B-20923BC0F824}" v="15" dt="2022-09-23T09:11:08.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6" autoAdjust="0"/>
    <p:restoredTop sz="94660"/>
  </p:normalViewPr>
  <p:slideViewPr>
    <p:cSldViewPr snapToGrid="0">
      <p:cViewPr varScale="1">
        <p:scale>
          <a:sx n="63" d="100"/>
          <a:sy n="63" d="100"/>
        </p:scale>
        <p:origin x="6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32"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Pravuljac" userId="cb282908-3496-47b4-a07a-78acf6bf20c4" providerId="ADAL" clId="{1531BE35-FEAD-4A12-9F1B-20923BC0F824}"/>
    <pc:docChg chg="custSel modSld">
      <pc:chgData name="Maja Pravuljac" userId="cb282908-3496-47b4-a07a-78acf6bf20c4" providerId="ADAL" clId="{1531BE35-FEAD-4A12-9F1B-20923BC0F824}" dt="2022-09-23T09:11:04.087" v="6"/>
      <pc:docMkLst>
        <pc:docMk/>
      </pc:docMkLst>
      <pc:sldChg chg="addSp modSp mod setBg">
        <pc:chgData name="Maja Pravuljac" userId="cb282908-3496-47b4-a07a-78acf6bf20c4" providerId="ADAL" clId="{1531BE35-FEAD-4A12-9F1B-20923BC0F824}" dt="2022-09-23T09:11:04.087" v="6"/>
        <pc:sldMkLst>
          <pc:docMk/>
          <pc:sldMk cId="1156035642" sldId="261"/>
        </pc:sldMkLst>
        <pc:spChg chg="mod">
          <ac:chgData name="Maja Pravuljac" userId="cb282908-3496-47b4-a07a-78acf6bf20c4" providerId="ADAL" clId="{1531BE35-FEAD-4A12-9F1B-20923BC0F824}" dt="2022-09-23T09:10:54.415" v="5" actId="12"/>
          <ac:spMkLst>
            <pc:docMk/>
            <pc:sldMk cId="1156035642" sldId="261"/>
            <ac:spMk id="5" creationId="{9600F73F-B68E-DD8A-D864-67F4F57CD682}"/>
          </ac:spMkLst>
        </pc:spChg>
        <pc:spChg chg="mod">
          <ac:chgData name="Maja Pravuljac" userId="cb282908-3496-47b4-a07a-78acf6bf20c4" providerId="ADAL" clId="{1531BE35-FEAD-4A12-9F1B-20923BC0F824}" dt="2022-09-23T09:09:56.323" v="0" actId="26606"/>
          <ac:spMkLst>
            <pc:docMk/>
            <pc:sldMk cId="1156035642" sldId="261"/>
            <ac:spMk id="10" creationId="{2EA1A975-D293-9DC5-ECD1-D355F819886F}"/>
          </ac:spMkLst>
        </pc:spChg>
        <pc:spChg chg="add">
          <ac:chgData name="Maja Pravuljac" userId="cb282908-3496-47b4-a07a-78acf6bf20c4" providerId="ADAL" clId="{1531BE35-FEAD-4A12-9F1B-20923BC0F824}" dt="2022-09-23T09:09:56.323" v="0" actId="26606"/>
          <ac:spMkLst>
            <pc:docMk/>
            <pc:sldMk cId="1156035642" sldId="261"/>
            <ac:spMk id="15" creationId="{743AA782-23D1-4521-8CAD-47662984AA08}"/>
          </ac:spMkLst>
        </pc:spChg>
        <pc:spChg chg="add">
          <ac:chgData name="Maja Pravuljac" userId="cb282908-3496-47b4-a07a-78acf6bf20c4" providerId="ADAL" clId="{1531BE35-FEAD-4A12-9F1B-20923BC0F824}" dt="2022-09-23T09:09:56.323" v="0" actId="26606"/>
          <ac:spMkLst>
            <pc:docMk/>
            <pc:sldMk cId="1156035642" sldId="261"/>
            <ac:spMk id="17" creationId="{71877DBC-BB60-40F0-AC93-2ACDBAAE60CE}"/>
          </ac:spMkLst>
        </pc:spChg>
        <pc:picChg chg="mod ord">
          <ac:chgData name="Maja Pravuljac" userId="cb282908-3496-47b4-a07a-78acf6bf20c4" providerId="ADAL" clId="{1531BE35-FEAD-4A12-9F1B-20923BC0F824}" dt="2022-09-23T09:10:23.725" v="2" actId="1076"/>
          <ac:picMkLst>
            <pc:docMk/>
            <pc:sldMk cId="1156035642" sldId="261"/>
            <ac:picMk id="2" creationId="{C2A3BE95-C444-210F-11BE-7CE44630CF45}"/>
          </ac:picMkLst>
        </pc:picChg>
        <pc:picChg chg="ord">
          <ac:chgData name="Maja Pravuljac" userId="cb282908-3496-47b4-a07a-78acf6bf20c4" providerId="ADAL" clId="{1531BE35-FEAD-4A12-9F1B-20923BC0F824}" dt="2022-09-23T09:09:56.323" v="0" actId="26606"/>
          <ac:picMkLst>
            <pc:docMk/>
            <pc:sldMk cId="1156035642" sldId="261"/>
            <ac:picMk id="9" creationId="{129DA873-C42B-C45D-A160-304531270E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B3FAF-DF7F-45D6-86B5-4DB09CB20176}" type="datetimeFigureOut">
              <a:rPr lang="en-GB" smtClean="0"/>
              <a:t>23/09/2022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06529-D9C5-4021-935B-3AA3D6D71133}" type="slidenum">
              <a:rPr lang="en-GB" smtClean="0"/>
              <a:t>‹#›</a:t>
            </a:fld>
            <a:endParaRPr lang="en-GB"/>
          </a:p>
        </p:txBody>
      </p:sp>
    </p:spTree>
    <p:extLst>
      <p:ext uri="{BB962C8B-B14F-4D97-AF65-F5344CB8AC3E}">
        <p14:creationId xmlns:p14="http://schemas.microsoft.com/office/powerpoint/2010/main" val="173244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1</a:t>
            </a:fld>
            <a:endParaRPr lang="en-GB"/>
          </a:p>
        </p:txBody>
      </p:sp>
    </p:spTree>
    <p:extLst>
      <p:ext uri="{BB962C8B-B14F-4D97-AF65-F5344CB8AC3E}">
        <p14:creationId xmlns:p14="http://schemas.microsoft.com/office/powerpoint/2010/main" val="165404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2</a:t>
            </a:fld>
            <a:endParaRPr lang="en-GB"/>
          </a:p>
        </p:txBody>
      </p:sp>
    </p:spTree>
    <p:extLst>
      <p:ext uri="{BB962C8B-B14F-4D97-AF65-F5344CB8AC3E}">
        <p14:creationId xmlns:p14="http://schemas.microsoft.com/office/powerpoint/2010/main" val="165160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3</a:t>
            </a:fld>
            <a:endParaRPr lang="en-GB"/>
          </a:p>
        </p:txBody>
      </p:sp>
    </p:spTree>
    <p:extLst>
      <p:ext uri="{BB962C8B-B14F-4D97-AF65-F5344CB8AC3E}">
        <p14:creationId xmlns:p14="http://schemas.microsoft.com/office/powerpoint/2010/main" val="58492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4</a:t>
            </a:fld>
            <a:endParaRPr lang="en-GB"/>
          </a:p>
        </p:txBody>
      </p:sp>
    </p:spTree>
    <p:extLst>
      <p:ext uri="{BB962C8B-B14F-4D97-AF65-F5344CB8AC3E}">
        <p14:creationId xmlns:p14="http://schemas.microsoft.com/office/powerpoint/2010/main" val="359876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5</a:t>
            </a:fld>
            <a:endParaRPr lang="en-GB"/>
          </a:p>
        </p:txBody>
      </p:sp>
    </p:spTree>
    <p:extLst>
      <p:ext uri="{BB962C8B-B14F-4D97-AF65-F5344CB8AC3E}">
        <p14:creationId xmlns:p14="http://schemas.microsoft.com/office/powerpoint/2010/main" val="137017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6</a:t>
            </a:fld>
            <a:endParaRPr lang="en-GB"/>
          </a:p>
        </p:txBody>
      </p:sp>
    </p:spTree>
    <p:extLst>
      <p:ext uri="{BB962C8B-B14F-4D97-AF65-F5344CB8AC3E}">
        <p14:creationId xmlns:p14="http://schemas.microsoft.com/office/powerpoint/2010/main" val="314212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7</a:t>
            </a:fld>
            <a:endParaRPr lang="en-GB"/>
          </a:p>
        </p:txBody>
      </p:sp>
    </p:spTree>
    <p:extLst>
      <p:ext uri="{BB962C8B-B14F-4D97-AF65-F5344CB8AC3E}">
        <p14:creationId xmlns:p14="http://schemas.microsoft.com/office/powerpoint/2010/main" val="66899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BB79B-21B9-384D-BACB-F5C7EC131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00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B06529-D9C5-4021-935B-3AA3D6D71133}" type="slidenum">
              <a:rPr lang="en-GB" smtClean="0"/>
              <a:t>9</a:t>
            </a:fld>
            <a:endParaRPr lang="en-GB"/>
          </a:p>
        </p:txBody>
      </p:sp>
    </p:spTree>
    <p:extLst>
      <p:ext uri="{BB962C8B-B14F-4D97-AF65-F5344CB8AC3E}">
        <p14:creationId xmlns:p14="http://schemas.microsoft.com/office/powerpoint/2010/main" val="155648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E199D-DC87-95B9-8C93-88047CAFB35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817CC81-12C2-62C9-5C80-A33668FBE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548187-34AB-5B5E-9BF2-4A40CB60E669}"/>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DC454E4F-1485-233A-3B1A-129C0AE1CC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B978BF-E9AA-3621-83A8-83962980DBA9}"/>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936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42B06-25AC-6062-18A3-9FA9CEB9A2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1ADC8B-7ECA-BA7D-0BBB-E65CBD554E2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ABF01A-36CD-122C-9A75-127396E37D43}"/>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05B4D38D-6EE8-4DA8-767D-2F1EEFCD1E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69623F-D971-0DF4-7C6F-654D06842BC5}"/>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23152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8542544-488E-7A24-11D2-D3F43BC70E7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878634B-63F7-BDDD-1ECA-BBDB2423FBA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4E79F5-9976-0ADD-AE0E-1FB1CB9F3FD3}"/>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586027C7-C783-605C-E28F-E9B1EABB88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88DC68-6E09-63EC-6939-E3EA6D40ADD6}"/>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343850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648552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205875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3484739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71961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403376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2695563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151506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73895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5E46A-E558-C64D-12AB-D1E3C508DA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2A8A44-615F-A40E-9F7F-FC80937CB6B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9FC546-C36E-7DB0-8B23-C6F741B0C9E9}"/>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F59691B7-4CC3-CED1-5EA4-A4A48675E2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218FB5-B7A4-A089-B368-C0EEEF95A70C}"/>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3798071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133500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112920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C3A50D-2CA9-4A62-9F76-8848442AC46E}" type="datetimeFigureOut">
              <a:rPr lang="en-GB" smtClean="0"/>
              <a:pPr/>
              <a:t>23/09/2022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E8D757-4A0B-435D-818A-9ADB3148D382}" type="slidenum">
              <a:rPr lang="en-GB" smtClean="0"/>
              <a:pPr/>
              <a:t>‹#›</a:t>
            </a:fld>
            <a:endParaRPr lang="en-GB"/>
          </a:p>
        </p:txBody>
      </p:sp>
    </p:spTree>
    <p:extLst>
      <p:ext uri="{BB962C8B-B14F-4D97-AF65-F5344CB8AC3E}">
        <p14:creationId xmlns:p14="http://schemas.microsoft.com/office/powerpoint/2010/main" val="19261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7FBB5-03BA-0249-884B-F4EEB836001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213672B-441E-6ECF-89A8-E2CD24C50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7DA757F-FC5C-B5B1-A213-CF1CB00E6737}"/>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90AEB3F8-BB92-0514-885C-208799A3F7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EC212F-BD16-6161-1B3B-41E2F7FF12CA}"/>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309790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581B6-FE7C-86A0-A95D-C6C87574E2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CEE32D0-053B-6EE5-3DCE-3A582E7944F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4C2241-62E3-8953-5032-036D3C20BE5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FB32156-D2B9-9D30-6D36-D62B6126A241}"/>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6" name="Espace réservé du pied de page 5">
            <a:extLst>
              <a:ext uri="{FF2B5EF4-FFF2-40B4-BE49-F238E27FC236}">
                <a16:creationId xmlns:a16="http://schemas.microsoft.com/office/drawing/2014/main" id="{BCC0860F-2B69-9851-BE4A-E530BD76B2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854D10-DB40-BEC2-21D1-B98C666E468A}"/>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68355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CF251-D648-D607-6DBA-ACB13435305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451D57D-1B4F-065A-F1D4-B5544F33F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ECC0C2-8E73-2D26-CD9D-9BE7E42CE97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3E4C4E0-3183-A032-6C5C-C28E671C5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A28424B-C20F-276A-52B9-1BD3372B359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C91C21E-272A-91DA-0C61-DB92234CBABC}"/>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8" name="Espace réservé du pied de page 7">
            <a:extLst>
              <a:ext uri="{FF2B5EF4-FFF2-40B4-BE49-F238E27FC236}">
                <a16:creationId xmlns:a16="http://schemas.microsoft.com/office/drawing/2014/main" id="{8640B1D2-C1F7-888F-6A46-02AA164F8F0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11DDDD2-74C3-8F7D-E4BE-C83CB2C855F4}"/>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414980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8664F-10DF-10A8-60C3-615E1103C7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1E07638-B0D8-6406-5CF3-D2B2F5ADD365}"/>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4" name="Espace réservé du pied de page 3">
            <a:extLst>
              <a:ext uri="{FF2B5EF4-FFF2-40B4-BE49-F238E27FC236}">
                <a16:creationId xmlns:a16="http://schemas.microsoft.com/office/drawing/2014/main" id="{9A1296B4-FD3A-6F3C-0BE1-E3A62EA89F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1339758-EE09-400F-C250-300B2EC07934}"/>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182248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1E5B424-C642-26AD-1960-FF050BA20264}"/>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3" name="Espace réservé du pied de page 2">
            <a:extLst>
              <a:ext uri="{FF2B5EF4-FFF2-40B4-BE49-F238E27FC236}">
                <a16:creationId xmlns:a16="http://schemas.microsoft.com/office/drawing/2014/main" id="{D16575C1-76E4-3014-CFA8-9B0BA7A5F78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1213E27-47FB-0BC7-C9B5-265617663ABA}"/>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19220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5A9DA-2B63-2280-39FE-B4354C6AD5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24B0EAF-B377-2497-40FE-AFC01CDB4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140B5E9-7379-5170-854D-9EB04E07B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01AC1C-6494-D984-CBF7-488368BE671F}"/>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6" name="Espace réservé du pied de page 5">
            <a:extLst>
              <a:ext uri="{FF2B5EF4-FFF2-40B4-BE49-F238E27FC236}">
                <a16:creationId xmlns:a16="http://schemas.microsoft.com/office/drawing/2014/main" id="{DCDE51FB-5583-7CB5-CD5A-C71747463B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B37401-63B2-853D-AF97-02F22DAE50EF}"/>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286283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F9C15-571E-FC50-FA67-AD5834F7C7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349F832-6A9D-FF88-6AE5-EF48B975F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7F08EE1-ACA5-70AD-E38E-767307001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D799F3-703E-DD00-A826-FFCAE6B13DB0}"/>
              </a:ext>
            </a:extLst>
          </p:cNvPr>
          <p:cNvSpPr>
            <a:spLocks noGrp="1"/>
          </p:cNvSpPr>
          <p:nvPr>
            <p:ph type="dt" sz="half" idx="10"/>
          </p:nvPr>
        </p:nvSpPr>
        <p:spPr/>
        <p:txBody>
          <a:bodyPr/>
          <a:lstStyle/>
          <a:p>
            <a:fld id="{0EEDA883-C083-49DF-9600-B3DF0BB5E1B4}" type="datetimeFigureOut">
              <a:rPr lang="fr-FR" smtClean="0"/>
              <a:t>23/09/2022</a:t>
            </a:fld>
            <a:endParaRPr lang="fr-FR"/>
          </a:p>
        </p:txBody>
      </p:sp>
      <p:sp>
        <p:nvSpPr>
          <p:cNvPr id="6" name="Espace réservé du pied de page 5">
            <a:extLst>
              <a:ext uri="{FF2B5EF4-FFF2-40B4-BE49-F238E27FC236}">
                <a16:creationId xmlns:a16="http://schemas.microsoft.com/office/drawing/2014/main" id="{CA20ECAA-E755-0F69-F3D9-F15BE8C26D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497C3E-E665-A0D2-92E0-ACDB59359412}"/>
              </a:ext>
            </a:extLst>
          </p:cNvPr>
          <p:cNvSpPr>
            <a:spLocks noGrp="1"/>
          </p:cNvSpPr>
          <p:nvPr>
            <p:ph type="sldNum" sz="quarter" idx="12"/>
          </p:nvPr>
        </p:nvSpPr>
        <p:spPr/>
        <p:txBody>
          <a:bodyPr/>
          <a:lstStyle/>
          <a:p>
            <a:fld id="{47F9EFB2-0FF6-49E5-B721-05A3748A097B}" type="slidenum">
              <a:rPr lang="fr-FR" smtClean="0"/>
              <a:t>‹#›</a:t>
            </a:fld>
            <a:endParaRPr lang="fr-FR"/>
          </a:p>
        </p:txBody>
      </p:sp>
    </p:spTree>
    <p:extLst>
      <p:ext uri="{BB962C8B-B14F-4D97-AF65-F5344CB8AC3E}">
        <p14:creationId xmlns:p14="http://schemas.microsoft.com/office/powerpoint/2010/main" val="19353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198E96-9F9E-6693-A809-5FD27667E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F69E596-5C4B-F4B5-709B-CDE5A5971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A8D086-95E3-D38F-8DB8-0E36E028D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DA883-C083-49DF-9600-B3DF0BB5E1B4}"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F40A40A3-ED7D-938D-BC28-343FEACF5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05EB52E-FCF8-555B-AEFC-272D25D5A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9EFB2-0FF6-49E5-B721-05A3748A097B}" type="slidenum">
              <a:rPr lang="fr-FR" smtClean="0"/>
              <a:t>‹#›</a:t>
            </a:fld>
            <a:endParaRPr lang="fr-FR"/>
          </a:p>
        </p:txBody>
      </p:sp>
    </p:spTree>
    <p:extLst>
      <p:ext uri="{BB962C8B-B14F-4D97-AF65-F5344CB8AC3E}">
        <p14:creationId xmlns:p14="http://schemas.microsoft.com/office/powerpoint/2010/main" val="408801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3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a:t>Click to edit Master text styles</a:t>
            </a:r>
          </a:p>
        </p:txBody>
      </p:sp>
      <p:pic>
        <p:nvPicPr>
          <p:cNvPr id="6" name="23c68075-b8b6-4120-8a27-1be5866541ea" descr="2C53FDD5-D9B1-44DB-98D0-0EC3A0492D27@gateway"/>
          <p:cNvPicPr>
            <a:picLocks noChangeAspect="1" noChangeArrowheads="1"/>
          </p:cNvPicPr>
          <p:nvPr/>
        </p:nvPicPr>
        <p:blipFill>
          <a:blip r:embed="rId13" cstate="print"/>
          <a:srcRect/>
          <a:stretch>
            <a:fillRect/>
          </a:stretch>
        </p:blipFill>
        <p:spPr bwMode="auto">
          <a:xfrm>
            <a:off x="9906870" y="5733256"/>
            <a:ext cx="2271671" cy="1152128"/>
          </a:xfrm>
          <a:prstGeom prst="rect">
            <a:avLst/>
          </a:prstGeom>
          <a:noFill/>
          <a:ln w="9525">
            <a:noFill/>
            <a:miter lim="800000"/>
            <a:headEnd/>
            <a:tailEnd/>
          </a:ln>
        </p:spPr>
      </p:pic>
    </p:spTree>
    <p:extLst>
      <p:ext uri="{BB962C8B-B14F-4D97-AF65-F5344CB8AC3E}">
        <p14:creationId xmlns:p14="http://schemas.microsoft.com/office/powerpoint/2010/main" val="493017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ts val="3600"/>
        </a:lnSpc>
        <a:spcBef>
          <a:spcPct val="0"/>
        </a:spcBef>
        <a:buNone/>
        <a:defRPr sz="3600" kern="1200">
          <a:solidFill>
            <a:srgbClr val="6FB72B"/>
          </a:solidFill>
          <a:latin typeface="Merge" pitchFamily="50" charset="0"/>
          <a:ea typeface="+mj-ea"/>
          <a:cs typeface="+mj-cs"/>
        </a:defRPr>
      </a:lvl1pPr>
    </p:titleStyle>
    <p:bodyStyle>
      <a:lvl1pPr marL="3429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1pPr>
      <a:lvl2pPr marL="8001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2pPr>
      <a:lvl3pPr marL="12573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3pPr>
      <a:lvl4pPr marL="17145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4pPr>
      <a:lvl5pPr marL="21717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très coloré, plusieurs&#10;&#10;Description générée automatiquement">
            <a:extLst>
              <a:ext uri="{FF2B5EF4-FFF2-40B4-BE49-F238E27FC236}">
                <a16:creationId xmlns:a16="http://schemas.microsoft.com/office/drawing/2014/main" id="{E6A087CB-B618-8BC7-E966-CA22170DFB5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372F2793-1A88-A1DA-852D-BFEEA6E894BF}"/>
              </a:ext>
            </a:extLst>
          </p:cNvPr>
          <p:cNvSpPr txBox="1"/>
          <p:nvPr/>
        </p:nvSpPr>
        <p:spPr>
          <a:xfrm>
            <a:off x="129396" y="3907766"/>
            <a:ext cx="4554747" cy="369332"/>
          </a:xfrm>
          <a:prstGeom prst="rect">
            <a:avLst/>
          </a:prstGeom>
          <a:noFill/>
        </p:spPr>
        <p:txBody>
          <a:bodyPr wrap="square" rtlCol="0">
            <a:spAutoFit/>
          </a:bodyPr>
          <a:lstStyle/>
          <a:p>
            <a:endParaRPr lang="fr-FR" b="1" dirty="0"/>
          </a:p>
        </p:txBody>
      </p:sp>
      <p:sp>
        <p:nvSpPr>
          <p:cNvPr id="2" name="ZoneTexte 1">
            <a:extLst>
              <a:ext uri="{FF2B5EF4-FFF2-40B4-BE49-F238E27FC236}">
                <a16:creationId xmlns:a16="http://schemas.microsoft.com/office/drawing/2014/main" id="{0B531D42-B73D-32EC-8BBE-A62B3E6E2B9D}"/>
              </a:ext>
            </a:extLst>
          </p:cNvPr>
          <p:cNvSpPr txBox="1"/>
          <p:nvPr/>
        </p:nvSpPr>
        <p:spPr>
          <a:xfrm>
            <a:off x="129396" y="3976255"/>
            <a:ext cx="4554747"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0"/>
              </a:rPr>
              <a:t>L</a:t>
            </a:r>
            <a:r>
              <a:rPr lang="en-GB" sz="2800" b="1" dirty="0" err="1">
                <a:solidFill>
                  <a:schemeClr val="bg1"/>
                </a:solidFill>
                <a:latin typeface="Montserrat" panose="02000505000000020004" pitchFamily="2" charset="0"/>
              </a:rPr>
              <a:t>awyers</a:t>
            </a:r>
            <a:r>
              <a:rPr lang="en-GB" sz="2800" b="1" dirty="0">
                <a:solidFill>
                  <a:schemeClr val="bg1"/>
                </a:solidFill>
                <a:latin typeface="Montserrat" panose="02000505000000020004" pitchFamily="2" charset="0"/>
              </a:rPr>
              <a:t> for Rivers </a:t>
            </a:r>
          </a:p>
        </p:txBody>
      </p:sp>
      <p:sp>
        <p:nvSpPr>
          <p:cNvPr id="3" name="ZoneTexte 2">
            <a:extLst>
              <a:ext uri="{FF2B5EF4-FFF2-40B4-BE49-F238E27FC236}">
                <a16:creationId xmlns:a16="http://schemas.microsoft.com/office/drawing/2014/main" id="{D1F1ACC0-DAF7-6538-B6C1-78138493FC79}"/>
              </a:ext>
            </a:extLst>
          </p:cNvPr>
          <p:cNvSpPr txBox="1"/>
          <p:nvPr/>
        </p:nvSpPr>
        <p:spPr>
          <a:xfrm>
            <a:off x="129395" y="5056447"/>
            <a:ext cx="4554747" cy="954107"/>
          </a:xfrm>
          <a:prstGeom prst="rect">
            <a:avLst/>
          </a:prstGeom>
          <a:noFill/>
        </p:spPr>
        <p:txBody>
          <a:bodyPr wrap="square" rtlCol="0">
            <a:spAutoFit/>
          </a:bodyPr>
          <a:lstStyle/>
          <a:p>
            <a:r>
              <a:rPr lang="fr-FR" sz="2800" dirty="0">
                <a:solidFill>
                  <a:schemeClr val="bg1"/>
                </a:solidFill>
                <a:latin typeface="Montserrat" panose="02000505000000020004" pitchFamily="2" charset="0"/>
              </a:rPr>
              <a:t>Maja Pravuljac, </a:t>
            </a:r>
            <a:r>
              <a:rPr lang="fr-FR" sz="2800" dirty="0" err="1">
                <a:solidFill>
                  <a:schemeClr val="bg1"/>
                </a:solidFill>
                <a:latin typeface="Montserrat" panose="02000505000000020004" pitchFamily="2" charset="0"/>
              </a:rPr>
              <a:t>ClientEarth</a:t>
            </a:r>
            <a:endParaRPr lang="fr-FR" sz="2800" dirty="0">
              <a:solidFill>
                <a:schemeClr val="bg1"/>
              </a:solidFill>
              <a:latin typeface="Montserrat" panose="02000505000000020004" pitchFamily="2" charset="0"/>
            </a:endParaRPr>
          </a:p>
        </p:txBody>
      </p:sp>
    </p:spTree>
    <p:extLst>
      <p:ext uri="{BB962C8B-B14F-4D97-AF65-F5344CB8AC3E}">
        <p14:creationId xmlns:p14="http://schemas.microsoft.com/office/powerpoint/2010/main" val="227426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9" name="Image 8" descr="Une image contenant texte&#10;&#10;Description générée automatiquement">
            <a:extLst>
              <a:ext uri="{FF2B5EF4-FFF2-40B4-BE49-F238E27FC236}">
                <a16:creationId xmlns:a16="http://schemas.microsoft.com/office/drawing/2014/main" id="{129DA873-C42B-C45D-A160-304531270E05}"/>
              </a:ext>
            </a:extLst>
          </p:cNvPr>
          <p:cNvPicPr>
            <a:picLocks noChangeAspect="1"/>
          </p:cNvPicPr>
          <p:nvPr/>
        </p:nvPicPr>
        <p:blipFill rotWithShape="1">
          <a:blip r:embed="rId3">
            <a:extLst>
              <a:ext uri="{28A0092B-C50C-407E-A947-70E740481C1C}">
                <a14:useLocalDpi xmlns:a14="http://schemas.microsoft.com/office/drawing/2010/main" val="0"/>
              </a:ext>
            </a:extLst>
          </a:blip>
          <a:srcRect l="831" r="186" b="64605"/>
          <a:stretch/>
        </p:blipFill>
        <p:spPr>
          <a:xfrm>
            <a:off x="0" y="5840730"/>
            <a:ext cx="12192000" cy="1017270"/>
          </a:xfrm>
          <a:prstGeom prst="rect">
            <a:avLst/>
          </a:prstGeom>
        </p:spPr>
      </p:pic>
      <p:sp>
        <p:nvSpPr>
          <p:cNvPr id="10" name="ZoneTexte 9">
            <a:extLst>
              <a:ext uri="{FF2B5EF4-FFF2-40B4-BE49-F238E27FC236}">
                <a16:creationId xmlns:a16="http://schemas.microsoft.com/office/drawing/2014/main" id="{2EA1A975-D293-9DC5-ECD1-D355F819886F}"/>
              </a:ext>
            </a:extLst>
          </p:cNvPr>
          <p:cNvSpPr txBox="1"/>
          <p:nvPr/>
        </p:nvSpPr>
        <p:spPr>
          <a:xfrm>
            <a:off x="744279" y="340242"/>
            <a:ext cx="10703442" cy="523220"/>
          </a:xfrm>
          <a:prstGeom prst="rect">
            <a:avLst/>
          </a:prstGeom>
          <a:noFill/>
        </p:spPr>
        <p:txBody>
          <a:bodyPr wrap="square" rtlCol="0">
            <a:spAutoFit/>
          </a:bodyPr>
          <a:lstStyle/>
          <a:p>
            <a:r>
              <a:rPr lang="en-US" sz="2800" b="1" dirty="0">
                <a:latin typeface="Montserrat" panose="02000505000000020004" pitchFamily="2" charset="0"/>
              </a:rPr>
              <a:t>What is Lawyers for Rivers?</a:t>
            </a:r>
            <a:endParaRPr lang="en-GB" sz="2800" b="1" dirty="0">
              <a:latin typeface="Montserrat" panose="02000505000000020004" pitchFamily="2" charset="0"/>
            </a:endParaRPr>
          </a:p>
        </p:txBody>
      </p:sp>
      <p:sp>
        <p:nvSpPr>
          <p:cNvPr id="3" name="TextBox 2">
            <a:extLst>
              <a:ext uri="{FF2B5EF4-FFF2-40B4-BE49-F238E27FC236}">
                <a16:creationId xmlns:a16="http://schemas.microsoft.com/office/drawing/2014/main" id="{F383605B-22BC-EE8E-FAE3-62A9E2B24372}"/>
              </a:ext>
            </a:extLst>
          </p:cNvPr>
          <p:cNvSpPr txBox="1"/>
          <p:nvPr/>
        </p:nvSpPr>
        <p:spPr>
          <a:xfrm>
            <a:off x="744279" y="1371600"/>
            <a:ext cx="9377680" cy="3046988"/>
          </a:xfrm>
          <a:prstGeom prst="rect">
            <a:avLst/>
          </a:prstGeom>
          <a:noFill/>
        </p:spPr>
        <p:txBody>
          <a:bodyPr wrap="square">
            <a:spAutoFit/>
          </a:bodyPr>
          <a:lstStyle/>
          <a:p>
            <a:pPr marL="571500" indent="-571500">
              <a:buFont typeface="Arial" panose="020B0604020202020204" pitchFamily="34" charset="0"/>
              <a:buChar char="•"/>
            </a:pPr>
            <a:r>
              <a:rPr lang="en-US" sz="3200" dirty="0"/>
              <a:t>Initiative to connect national and international legal experts in </a:t>
            </a:r>
            <a:r>
              <a:rPr lang="en-GB" sz="3200" dirty="0"/>
              <a:t>optimising</a:t>
            </a:r>
            <a:r>
              <a:rPr lang="en-US" sz="3200" dirty="0"/>
              <a:t> legal compliance of hydropower projects with environmental laws and ensuring protection of rivers, species and habitats;</a:t>
            </a:r>
          </a:p>
          <a:p>
            <a:pPr marL="571500" indent="-571500">
              <a:buFont typeface="Arial" panose="020B0604020202020204" pitchFamily="34" charset="0"/>
              <a:buChar char="•"/>
            </a:pPr>
            <a:r>
              <a:rPr lang="en-US" sz="3200" dirty="0"/>
              <a:t>Sharing legal expertise between the legal experts and NGOs, activists and local community.</a:t>
            </a:r>
          </a:p>
        </p:txBody>
      </p:sp>
    </p:spTree>
    <p:extLst>
      <p:ext uri="{BB962C8B-B14F-4D97-AF65-F5344CB8AC3E}">
        <p14:creationId xmlns:p14="http://schemas.microsoft.com/office/powerpoint/2010/main" val="117021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9" name="Image 8" descr="Une image contenant texte&#10;&#10;Description générée automatiquement">
            <a:extLst>
              <a:ext uri="{FF2B5EF4-FFF2-40B4-BE49-F238E27FC236}">
                <a16:creationId xmlns:a16="http://schemas.microsoft.com/office/drawing/2014/main" id="{129DA873-C42B-C45D-A160-304531270E05}"/>
              </a:ext>
            </a:extLst>
          </p:cNvPr>
          <p:cNvPicPr>
            <a:picLocks noChangeAspect="1"/>
          </p:cNvPicPr>
          <p:nvPr/>
        </p:nvPicPr>
        <p:blipFill rotWithShape="1">
          <a:blip r:embed="rId3">
            <a:extLst>
              <a:ext uri="{28A0092B-C50C-407E-A947-70E740481C1C}">
                <a14:useLocalDpi xmlns:a14="http://schemas.microsoft.com/office/drawing/2010/main" val="0"/>
              </a:ext>
            </a:extLst>
          </a:blip>
          <a:srcRect l="831" r="186" b="64605"/>
          <a:stretch/>
        </p:blipFill>
        <p:spPr>
          <a:xfrm>
            <a:off x="0" y="5840730"/>
            <a:ext cx="12192000" cy="1017270"/>
          </a:xfrm>
          <a:prstGeom prst="rect">
            <a:avLst/>
          </a:prstGeom>
        </p:spPr>
      </p:pic>
      <p:sp>
        <p:nvSpPr>
          <p:cNvPr id="10" name="ZoneTexte 9">
            <a:extLst>
              <a:ext uri="{FF2B5EF4-FFF2-40B4-BE49-F238E27FC236}">
                <a16:creationId xmlns:a16="http://schemas.microsoft.com/office/drawing/2014/main" id="{2EA1A975-D293-9DC5-ECD1-D355F819886F}"/>
              </a:ext>
            </a:extLst>
          </p:cNvPr>
          <p:cNvSpPr txBox="1"/>
          <p:nvPr/>
        </p:nvSpPr>
        <p:spPr>
          <a:xfrm>
            <a:off x="744279" y="340242"/>
            <a:ext cx="10703442" cy="523220"/>
          </a:xfrm>
          <a:prstGeom prst="rect">
            <a:avLst/>
          </a:prstGeom>
          <a:noFill/>
        </p:spPr>
        <p:txBody>
          <a:bodyPr wrap="square" rtlCol="0">
            <a:spAutoFit/>
          </a:bodyPr>
          <a:lstStyle/>
          <a:p>
            <a:r>
              <a:rPr lang="en-US" sz="2800" b="1" dirty="0">
                <a:latin typeface="Montserrat" panose="02000505000000020004" pitchFamily="2" charset="0"/>
              </a:rPr>
              <a:t>H</a:t>
            </a:r>
            <a:r>
              <a:rPr lang="en-GB" sz="2800" b="1" dirty="0">
                <a:latin typeface="Montserrat" panose="02000505000000020004" pitchFamily="2" charset="0"/>
              </a:rPr>
              <a:t>ow does it work in practice?</a:t>
            </a:r>
          </a:p>
        </p:txBody>
      </p:sp>
      <p:sp>
        <p:nvSpPr>
          <p:cNvPr id="3" name="TextBox 2">
            <a:extLst>
              <a:ext uri="{FF2B5EF4-FFF2-40B4-BE49-F238E27FC236}">
                <a16:creationId xmlns:a16="http://schemas.microsoft.com/office/drawing/2014/main" id="{028ACDEE-95D8-3D03-ED32-79098ADE5EAC}"/>
              </a:ext>
            </a:extLst>
          </p:cNvPr>
          <p:cNvSpPr txBox="1"/>
          <p:nvPr/>
        </p:nvSpPr>
        <p:spPr>
          <a:xfrm>
            <a:off x="1026160" y="1444397"/>
            <a:ext cx="9977120" cy="3539430"/>
          </a:xfrm>
          <a:prstGeom prst="rect">
            <a:avLst/>
          </a:prstGeom>
          <a:noFill/>
        </p:spPr>
        <p:txBody>
          <a:bodyPr wrap="square">
            <a:spAutoFit/>
          </a:bodyPr>
          <a:lstStyle/>
          <a:p>
            <a:pPr marL="457200" indent="-457200">
              <a:buFont typeface="Arial" panose="020B0604020202020204" pitchFamily="34" charset="0"/>
              <a:buChar char="•"/>
            </a:pPr>
            <a:r>
              <a:rPr lang="en-US" sz="3200" dirty="0"/>
              <a:t>Regular meetings between national and international legal experts and NGOs;</a:t>
            </a:r>
          </a:p>
          <a:p>
            <a:pPr marL="457200" indent="-457200">
              <a:buFont typeface="Arial" panose="020B0604020202020204" pitchFamily="34" charset="0"/>
              <a:buChar char="•"/>
            </a:pPr>
            <a:r>
              <a:rPr lang="en-US" sz="3200" dirty="0"/>
              <a:t>Discussing legal interventions and exchanging legal expertise;</a:t>
            </a:r>
          </a:p>
          <a:p>
            <a:pPr marL="457200" indent="-457200">
              <a:buFont typeface="Arial" panose="020B0604020202020204" pitchFamily="34" charset="0"/>
              <a:buChar char="•"/>
            </a:pPr>
            <a:r>
              <a:rPr lang="en-US" sz="3200" dirty="0"/>
              <a:t>Launching cases before national authorities and courts, and international bodies in case of identified noncompliance with national and international laws.</a:t>
            </a:r>
          </a:p>
        </p:txBody>
      </p:sp>
    </p:spTree>
    <p:extLst>
      <p:ext uri="{BB962C8B-B14F-4D97-AF65-F5344CB8AC3E}">
        <p14:creationId xmlns:p14="http://schemas.microsoft.com/office/powerpoint/2010/main" val="195691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9" name="Image 8" descr="Une image contenant texte&#10;&#10;Description générée automatiquement">
            <a:extLst>
              <a:ext uri="{FF2B5EF4-FFF2-40B4-BE49-F238E27FC236}">
                <a16:creationId xmlns:a16="http://schemas.microsoft.com/office/drawing/2014/main" id="{129DA873-C42B-C45D-A160-304531270E05}"/>
              </a:ext>
            </a:extLst>
          </p:cNvPr>
          <p:cNvPicPr>
            <a:picLocks noChangeAspect="1"/>
          </p:cNvPicPr>
          <p:nvPr/>
        </p:nvPicPr>
        <p:blipFill rotWithShape="1">
          <a:blip r:embed="rId3">
            <a:extLst>
              <a:ext uri="{28A0092B-C50C-407E-A947-70E740481C1C}">
                <a14:useLocalDpi xmlns:a14="http://schemas.microsoft.com/office/drawing/2010/main" val="0"/>
              </a:ext>
            </a:extLst>
          </a:blip>
          <a:srcRect l="831" r="186" b="64605"/>
          <a:stretch/>
        </p:blipFill>
        <p:spPr>
          <a:xfrm>
            <a:off x="0" y="5840730"/>
            <a:ext cx="12192000" cy="1017270"/>
          </a:xfrm>
          <a:prstGeom prst="rect">
            <a:avLst/>
          </a:prstGeom>
        </p:spPr>
      </p:pic>
      <p:sp>
        <p:nvSpPr>
          <p:cNvPr id="10" name="ZoneTexte 9">
            <a:extLst>
              <a:ext uri="{FF2B5EF4-FFF2-40B4-BE49-F238E27FC236}">
                <a16:creationId xmlns:a16="http://schemas.microsoft.com/office/drawing/2014/main" id="{2EA1A975-D293-9DC5-ECD1-D355F819886F}"/>
              </a:ext>
            </a:extLst>
          </p:cNvPr>
          <p:cNvSpPr txBox="1"/>
          <p:nvPr/>
        </p:nvSpPr>
        <p:spPr>
          <a:xfrm>
            <a:off x="744279" y="340242"/>
            <a:ext cx="10703442" cy="461665"/>
          </a:xfrm>
          <a:prstGeom prst="rect">
            <a:avLst/>
          </a:prstGeom>
          <a:noFill/>
        </p:spPr>
        <p:txBody>
          <a:bodyPr wrap="square" rtlCol="0">
            <a:spAutoFit/>
          </a:bodyPr>
          <a:lstStyle/>
          <a:p>
            <a:r>
              <a:rPr lang="en-GB" sz="2400" b="1" dirty="0">
                <a:latin typeface="Montserrat" panose="02000505000000020004" pitchFamily="2" charset="0"/>
              </a:rPr>
              <a:t>Which</a:t>
            </a:r>
            <a:r>
              <a:rPr lang="fr-FR" sz="2400" b="1" dirty="0">
                <a:latin typeface="Montserrat" panose="02000505000000020004" pitchFamily="2" charset="0"/>
              </a:rPr>
              <a:t> international </a:t>
            </a:r>
            <a:r>
              <a:rPr lang="en-GB" sz="2400" b="1" dirty="0">
                <a:latin typeface="Montserrat" panose="02000505000000020004" pitchFamily="2" charset="0"/>
              </a:rPr>
              <a:t>legal</a:t>
            </a:r>
            <a:r>
              <a:rPr lang="fr-FR" sz="2400" b="1" dirty="0">
                <a:latin typeface="Montserrat" panose="02000505000000020004" pitchFamily="2" charset="0"/>
              </a:rPr>
              <a:t> </a:t>
            </a:r>
            <a:r>
              <a:rPr lang="en-GB" sz="2400" b="1" dirty="0">
                <a:latin typeface="Montserrat" panose="02000505000000020004" pitchFamily="2" charset="0"/>
              </a:rPr>
              <a:t>tools</a:t>
            </a:r>
            <a:r>
              <a:rPr lang="fr-FR" sz="2400" b="1" dirty="0">
                <a:latin typeface="Montserrat" panose="02000505000000020004" pitchFamily="2" charset="0"/>
              </a:rPr>
              <a:t> do </a:t>
            </a:r>
            <a:r>
              <a:rPr lang="en-GB" sz="2400" b="1" dirty="0">
                <a:latin typeface="Montserrat" panose="02000505000000020004" pitchFamily="2" charset="0"/>
              </a:rPr>
              <a:t>we</a:t>
            </a:r>
            <a:r>
              <a:rPr lang="fr-FR" sz="2400" b="1" dirty="0">
                <a:latin typeface="Montserrat" panose="02000505000000020004" pitchFamily="2" charset="0"/>
              </a:rPr>
              <a:t> </a:t>
            </a:r>
            <a:r>
              <a:rPr lang="en-GB" sz="2400" b="1" dirty="0">
                <a:latin typeface="Montserrat" panose="02000505000000020004" pitchFamily="2" charset="0"/>
              </a:rPr>
              <a:t>use</a:t>
            </a:r>
            <a:r>
              <a:rPr lang="fr-FR" sz="2400" b="1" dirty="0">
                <a:latin typeface="Montserrat" panose="02000505000000020004" pitchFamily="2" charset="0"/>
              </a:rPr>
              <a:t>?</a:t>
            </a:r>
          </a:p>
        </p:txBody>
      </p:sp>
      <p:sp>
        <p:nvSpPr>
          <p:cNvPr id="3" name="TextBox 2">
            <a:extLst>
              <a:ext uri="{FF2B5EF4-FFF2-40B4-BE49-F238E27FC236}">
                <a16:creationId xmlns:a16="http://schemas.microsoft.com/office/drawing/2014/main" id="{00A87F08-B2D3-E81E-0230-E59D2A158979}"/>
              </a:ext>
            </a:extLst>
          </p:cNvPr>
          <p:cNvSpPr txBox="1"/>
          <p:nvPr/>
        </p:nvSpPr>
        <p:spPr>
          <a:xfrm>
            <a:off x="1107440" y="1302157"/>
            <a:ext cx="10180320" cy="3046988"/>
          </a:xfrm>
          <a:prstGeom prst="rect">
            <a:avLst/>
          </a:prstGeom>
          <a:noFill/>
        </p:spPr>
        <p:txBody>
          <a:bodyPr wrap="square">
            <a:spAutoFit/>
          </a:bodyPr>
          <a:lstStyle/>
          <a:p>
            <a:r>
              <a:rPr lang="en-US" sz="3200" dirty="0"/>
              <a:t>Complaints to the:</a:t>
            </a:r>
          </a:p>
          <a:p>
            <a:pPr marL="914400" lvl="1" indent="-457200">
              <a:buFont typeface="Arial" panose="020B0604020202020204" pitchFamily="34" charset="0"/>
              <a:buChar char="•"/>
            </a:pPr>
            <a:r>
              <a:rPr lang="en-US" sz="3200" dirty="0"/>
              <a:t>Energy Community Secretariat; </a:t>
            </a:r>
          </a:p>
          <a:p>
            <a:pPr marL="914400" lvl="1" indent="-457200">
              <a:buFont typeface="Arial" panose="020B0604020202020204" pitchFamily="34" charset="0"/>
              <a:buChar char="•"/>
            </a:pPr>
            <a:r>
              <a:rPr lang="en-US" sz="3200" dirty="0"/>
              <a:t>Aarhus Convention Compliance Committee;</a:t>
            </a:r>
          </a:p>
          <a:p>
            <a:pPr marL="914400" lvl="1" indent="-457200">
              <a:buFont typeface="Arial" panose="020B0604020202020204" pitchFamily="34" charset="0"/>
              <a:buChar char="•"/>
            </a:pPr>
            <a:r>
              <a:rPr lang="en-US" sz="3200" dirty="0"/>
              <a:t>Espoo Convention Implementation Committee;</a:t>
            </a:r>
          </a:p>
          <a:p>
            <a:pPr marL="914400" lvl="1" indent="-457200">
              <a:buFont typeface="Arial" panose="020B0604020202020204" pitchFamily="34" charset="0"/>
              <a:buChar char="•"/>
            </a:pPr>
            <a:r>
              <a:rPr lang="en-US" sz="3200" dirty="0"/>
              <a:t>Bern Convention Secretariat;</a:t>
            </a:r>
          </a:p>
          <a:p>
            <a:pPr marL="914400" lvl="1" indent="-457200">
              <a:buFont typeface="Arial" panose="020B0604020202020204" pitchFamily="34" charset="0"/>
              <a:buChar char="•"/>
            </a:pPr>
            <a:r>
              <a:rPr lang="en-US" sz="3200" dirty="0"/>
              <a:t>European Commission.</a:t>
            </a:r>
          </a:p>
        </p:txBody>
      </p:sp>
    </p:spTree>
    <p:extLst>
      <p:ext uri="{BB962C8B-B14F-4D97-AF65-F5344CB8AC3E}">
        <p14:creationId xmlns:p14="http://schemas.microsoft.com/office/powerpoint/2010/main" val="130585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a:extLst>
              <a:ext uri="{FF2B5EF4-FFF2-40B4-BE49-F238E27FC236}">
                <a16:creationId xmlns:a16="http://schemas.microsoft.com/office/drawing/2014/main" id="{2EA1A975-D293-9DC5-ECD1-D355F819886F}"/>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kern="1200" dirty="0">
                <a:solidFill>
                  <a:schemeClr val="tx1"/>
                </a:solidFill>
                <a:latin typeface="+mj-lt"/>
                <a:ea typeface="+mj-ea"/>
                <a:cs typeface="+mj-cs"/>
              </a:rPr>
              <a:t>Examples of interventions – Energy Community</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00F73F-B68E-DD8A-D864-67F4F57CD682}"/>
              </a:ext>
            </a:extLst>
          </p:cNvPr>
          <p:cNvSpPr txBox="1"/>
          <p:nvPr/>
        </p:nvSpPr>
        <p:spPr>
          <a:xfrm>
            <a:off x="549656" y="2522601"/>
            <a:ext cx="4818888" cy="3547872"/>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200" b="1" dirty="0"/>
              <a:t>4 complaints submitted to the Secretariat </a:t>
            </a:r>
            <a:r>
              <a:rPr lang="en-US" sz="2200" dirty="0"/>
              <a:t>for protection of rivers in Albania, Bosnia and Herzegovina and Serbia.</a:t>
            </a:r>
          </a:p>
          <a:p>
            <a:pPr marL="342900" indent="-228600">
              <a:lnSpc>
                <a:spcPct val="90000"/>
              </a:lnSpc>
              <a:spcAft>
                <a:spcPts val="600"/>
              </a:spcAft>
              <a:buFont typeface="Arial" panose="020B0604020202020204" pitchFamily="34" charset="0"/>
              <a:buChar char="•"/>
            </a:pPr>
            <a:r>
              <a:rPr lang="en-US" sz="2200" dirty="0"/>
              <a:t>Possible outcome: </a:t>
            </a:r>
          </a:p>
          <a:p>
            <a:pPr marL="1028700" lvl="1" indent="-342900">
              <a:lnSpc>
                <a:spcPct val="90000"/>
              </a:lnSpc>
              <a:spcAft>
                <a:spcPts val="600"/>
              </a:spcAft>
              <a:buFont typeface="Wingdings" panose="05000000000000000000" pitchFamily="2" charset="2"/>
              <a:buChar char="Ø"/>
            </a:pPr>
            <a:r>
              <a:rPr lang="en-US" sz="2200" dirty="0"/>
              <a:t>formal infringement procedure </a:t>
            </a:r>
          </a:p>
        </p:txBody>
      </p:sp>
      <p:pic>
        <p:nvPicPr>
          <p:cNvPr id="2" name="Picture 1" descr="A screenshot of a computer&#10;&#10;Description automatically generated with low confidence">
            <a:extLst>
              <a:ext uri="{FF2B5EF4-FFF2-40B4-BE49-F238E27FC236}">
                <a16:creationId xmlns:a16="http://schemas.microsoft.com/office/drawing/2014/main" id="{C2A3BE95-C444-210F-11BE-7CE44630CF45}"/>
              </a:ext>
            </a:extLst>
          </p:cNvPr>
          <p:cNvPicPr>
            <a:picLocks noChangeAspect="1"/>
          </p:cNvPicPr>
          <p:nvPr/>
        </p:nvPicPr>
        <p:blipFill>
          <a:blip r:embed="rId3"/>
          <a:stretch>
            <a:fillRect/>
          </a:stretch>
        </p:blipFill>
        <p:spPr>
          <a:xfrm>
            <a:off x="6338773" y="131445"/>
            <a:ext cx="4964278" cy="557784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129DA873-C42B-C45D-A160-304531270E05}"/>
              </a:ext>
            </a:extLst>
          </p:cNvPr>
          <p:cNvPicPr>
            <a:picLocks noChangeAspect="1"/>
          </p:cNvPicPr>
          <p:nvPr/>
        </p:nvPicPr>
        <p:blipFill rotWithShape="1">
          <a:blip r:embed="rId4">
            <a:extLst>
              <a:ext uri="{28A0092B-C50C-407E-A947-70E740481C1C}">
                <a14:useLocalDpi xmlns:a14="http://schemas.microsoft.com/office/drawing/2010/main" val="0"/>
              </a:ext>
            </a:extLst>
          </a:blip>
          <a:srcRect l="831" r="186" b="64605"/>
          <a:stretch/>
        </p:blipFill>
        <p:spPr>
          <a:xfrm>
            <a:off x="0" y="5840730"/>
            <a:ext cx="12192000" cy="1017270"/>
          </a:xfrm>
          <a:prstGeom prst="rect">
            <a:avLst/>
          </a:prstGeom>
        </p:spPr>
      </p:pic>
    </p:spTree>
    <p:extLst>
      <p:ext uri="{BB962C8B-B14F-4D97-AF65-F5344CB8AC3E}">
        <p14:creationId xmlns:p14="http://schemas.microsoft.com/office/powerpoint/2010/main" val="115603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9" name="Image 8" descr="Une image contenant texte&#10;&#10;Description générée automatiquement">
            <a:extLst>
              <a:ext uri="{FF2B5EF4-FFF2-40B4-BE49-F238E27FC236}">
                <a16:creationId xmlns:a16="http://schemas.microsoft.com/office/drawing/2014/main" id="{129DA873-C42B-C45D-A160-304531270E05}"/>
              </a:ext>
            </a:extLst>
          </p:cNvPr>
          <p:cNvPicPr>
            <a:picLocks noChangeAspect="1"/>
          </p:cNvPicPr>
          <p:nvPr/>
        </p:nvPicPr>
        <p:blipFill rotWithShape="1">
          <a:blip r:embed="rId3">
            <a:extLst>
              <a:ext uri="{28A0092B-C50C-407E-A947-70E740481C1C}">
                <a14:useLocalDpi xmlns:a14="http://schemas.microsoft.com/office/drawing/2010/main" val="0"/>
              </a:ext>
            </a:extLst>
          </a:blip>
          <a:srcRect l="831" r="186" b="64605"/>
          <a:stretch/>
        </p:blipFill>
        <p:spPr>
          <a:xfrm>
            <a:off x="0" y="5840730"/>
            <a:ext cx="12192000" cy="1017270"/>
          </a:xfrm>
          <a:prstGeom prst="rect">
            <a:avLst/>
          </a:prstGeom>
        </p:spPr>
      </p:pic>
      <p:sp>
        <p:nvSpPr>
          <p:cNvPr id="10" name="ZoneTexte 9">
            <a:extLst>
              <a:ext uri="{FF2B5EF4-FFF2-40B4-BE49-F238E27FC236}">
                <a16:creationId xmlns:a16="http://schemas.microsoft.com/office/drawing/2014/main" id="{2EA1A975-D293-9DC5-ECD1-D355F819886F}"/>
              </a:ext>
            </a:extLst>
          </p:cNvPr>
          <p:cNvSpPr txBox="1"/>
          <p:nvPr/>
        </p:nvSpPr>
        <p:spPr>
          <a:xfrm>
            <a:off x="744279" y="340242"/>
            <a:ext cx="8105081" cy="461665"/>
          </a:xfrm>
          <a:prstGeom prst="rect">
            <a:avLst/>
          </a:prstGeom>
          <a:noFill/>
        </p:spPr>
        <p:txBody>
          <a:bodyPr wrap="square" rtlCol="0">
            <a:spAutoFit/>
          </a:bodyPr>
          <a:lstStyle/>
          <a:p>
            <a:r>
              <a:rPr lang="en-US" sz="2400" b="1" dirty="0">
                <a:latin typeface="Montserrat" panose="02000505000000020004" pitchFamily="2" charset="0"/>
              </a:rPr>
              <a:t>Examples of interventions – Energy Community</a:t>
            </a:r>
            <a:endParaRPr lang="fr-FR" sz="2400" b="1" dirty="0">
              <a:latin typeface="Montserrat" panose="02000505000000020004" pitchFamily="2" charset="0"/>
            </a:endParaRPr>
          </a:p>
        </p:txBody>
      </p:sp>
      <p:sp>
        <p:nvSpPr>
          <p:cNvPr id="5" name="TextBox 4">
            <a:extLst>
              <a:ext uri="{FF2B5EF4-FFF2-40B4-BE49-F238E27FC236}">
                <a16:creationId xmlns:a16="http://schemas.microsoft.com/office/drawing/2014/main" id="{9600F73F-B68E-DD8A-D864-67F4F57CD682}"/>
              </a:ext>
            </a:extLst>
          </p:cNvPr>
          <p:cNvSpPr txBox="1"/>
          <p:nvPr/>
        </p:nvSpPr>
        <p:spPr>
          <a:xfrm>
            <a:off x="266298" y="1212205"/>
            <a:ext cx="6096000" cy="1569660"/>
          </a:xfrm>
          <a:prstGeom prst="rect">
            <a:avLst/>
          </a:prstGeom>
          <a:noFill/>
        </p:spPr>
        <p:txBody>
          <a:bodyPr wrap="square">
            <a:spAutoFit/>
          </a:bodyPr>
          <a:lstStyle/>
          <a:p>
            <a:pPr marL="342900" indent="-342900">
              <a:buFont typeface="Arial" panose="020B0604020202020204" pitchFamily="34" charset="0"/>
              <a:buChar char="•"/>
            </a:pPr>
            <a:r>
              <a:rPr lang="en-US" sz="2400" dirty="0"/>
              <a:t>Possible outcome:</a:t>
            </a:r>
          </a:p>
          <a:p>
            <a:pPr marL="342900" indent="-34290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a:t>Implementation reports commenting on non-compliance</a:t>
            </a:r>
          </a:p>
        </p:txBody>
      </p:sp>
      <p:sp>
        <p:nvSpPr>
          <p:cNvPr id="4" name="TextBox 3">
            <a:extLst>
              <a:ext uri="{FF2B5EF4-FFF2-40B4-BE49-F238E27FC236}">
                <a16:creationId xmlns:a16="http://schemas.microsoft.com/office/drawing/2014/main" id="{C7287FAB-7751-B3D9-3E39-675707D4A5C9}"/>
              </a:ext>
            </a:extLst>
          </p:cNvPr>
          <p:cNvSpPr txBox="1"/>
          <p:nvPr/>
        </p:nvSpPr>
        <p:spPr>
          <a:xfrm>
            <a:off x="5171440" y="2983609"/>
            <a:ext cx="6022742" cy="2246769"/>
          </a:xfrm>
          <a:prstGeom prst="rect">
            <a:avLst/>
          </a:prstGeom>
          <a:noFill/>
        </p:spPr>
        <p:txBody>
          <a:bodyPr wrap="square">
            <a:spAutoFit/>
          </a:bodyPr>
          <a:lstStyle/>
          <a:p>
            <a:r>
              <a:rPr lang="en-US" sz="2000" b="1" i="1" dirty="0"/>
              <a:t>Serbia failed to transpose Directive 2014/52/EU. Future amendments should also address the failure to issue construction permits (development consent) only after EIA consent (or an EIA decision) is granted, as well as the lack of EIA screening of HPP projects with less than 2 MW of installed capacity located outside protected areas.</a:t>
            </a:r>
            <a:endParaRPr lang="en-GB" sz="2000" b="1" i="1" dirty="0"/>
          </a:p>
        </p:txBody>
      </p:sp>
    </p:spTree>
    <p:extLst>
      <p:ext uri="{BB962C8B-B14F-4D97-AF65-F5344CB8AC3E}">
        <p14:creationId xmlns:p14="http://schemas.microsoft.com/office/powerpoint/2010/main" val="248881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a:extLst>
              <a:ext uri="{FF2B5EF4-FFF2-40B4-BE49-F238E27FC236}">
                <a16:creationId xmlns:a16="http://schemas.microsoft.com/office/drawing/2014/main" id="{2EA1A975-D293-9DC5-ECD1-D355F819886F}"/>
              </a:ext>
            </a:extLst>
          </p:cNvPr>
          <p:cNvSpPr txBox="1"/>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kern="1200">
                <a:solidFill>
                  <a:schemeClr val="tx1"/>
                </a:solidFill>
                <a:latin typeface="+mj-lt"/>
                <a:ea typeface="+mj-ea"/>
                <a:cs typeface="+mj-cs"/>
              </a:rPr>
              <a:t>Examples of interventions – Bern Convention</a:t>
            </a:r>
          </a:p>
        </p:txBody>
      </p:sp>
      <p:sp>
        <p:nvSpPr>
          <p:cNvPr id="2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A87F08-B2D3-E81E-0230-E59D2A158979}"/>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1700" dirty="0"/>
              <a:t>Impact on wild flora and fauna species and their habitats</a:t>
            </a:r>
          </a:p>
          <a:p>
            <a:pPr marL="457200" indent="-228600">
              <a:lnSpc>
                <a:spcPct val="90000"/>
              </a:lnSpc>
              <a:spcAft>
                <a:spcPts val="600"/>
              </a:spcAft>
              <a:buFont typeface="Arial" panose="020B0604020202020204" pitchFamily="34" charset="0"/>
              <a:buChar char="•"/>
            </a:pPr>
            <a:r>
              <a:rPr lang="en-US" sz="1700" dirty="0"/>
              <a:t>Complaints submitted:</a:t>
            </a:r>
          </a:p>
          <a:p>
            <a:pPr marL="914400" lvl="1" indent="-228600">
              <a:lnSpc>
                <a:spcPct val="90000"/>
              </a:lnSpc>
              <a:spcAft>
                <a:spcPts val="600"/>
              </a:spcAft>
              <a:buFont typeface="Arial" panose="020B0604020202020204" pitchFamily="34" charset="0"/>
              <a:buChar char="•"/>
            </a:pPr>
            <a:r>
              <a:rPr lang="en-US" sz="1700" b="1" dirty="0"/>
              <a:t>Upper Neretva candidate Emerald site in Bosnia and Herzegovina</a:t>
            </a:r>
          </a:p>
          <a:p>
            <a:pPr marL="914400" lvl="1" indent="-228600">
              <a:lnSpc>
                <a:spcPct val="90000"/>
              </a:lnSpc>
              <a:spcAft>
                <a:spcPts val="600"/>
              </a:spcAft>
              <a:buFont typeface="Arial" panose="020B0604020202020204" pitchFamily="34" charset="0"/>
              <a:buChar char="•"/>
            </a:pPr>
            <a:r>
              <a:rPr lang="en-US" sz="1700" b="1" dirty="0" err="1"/>
              <a:t>Vjosa</a:t>
            </a:r>
            <a:r>
              <a:rPr lang="en-US" sz="1700" b="1" dirty="0"/>
              <a:t> river in Albania</a:t>
            </a:r>
          </a:p>
          <a:p>
            <a:pPr marL="457200" indent="-228600">
              <a:lnSpc>
                <a:spcPct val="90000"/>
              </a:lnSpc>
              <a:spcAft>
                <a:spcPts val="600"/>
              </a:spcAft>
              <a:buFont typeface="Arial" panose="020B0604020202020204" pitchFamily="34" charset="0"/>
              <a:buChar char="•"/>
            </a:pPr>
            <a:r>
              <a:rPr lang="en-US" sz="1700" dirty="0"/>
              <a:t>Possible outcome: on-spot appraisal, the Standing Committee Recommendations </a:t>
            </a:r>
          </a:p>
        </p:txBody>
      </p:sp>
      <p:pic>
        <p:nvPicPr>
          <p:cNvPr id="2" name="Picture 1" descr="Graphical user interface, text, application, email&#10;&#10;Description automatically generated">
            <a:extLst>
              <a:ext uri="{FF2B5EF4-FFF2-40B4-BE49-F238E27FC236}">
                <a16:creationId xmlns:a16="http://schemas.microsoft.com/office/drawing/2014/main" id="{3AE643EC-06A9-1F4C-5655-E6870E307D51}"/>
              </a:ext>
            </a:extLst>
          </p:cNvPr>
          <p:cNvPicPr>
            <a:picLocks noChangeAspect="1"/>
          </p:cNvPicPr>
          <p:nvPr/>
        </p:nvPicPr>
        <p:blipFill>
          <a:blip r:embed="rId3"/>
          <a:stretch>
            <a:fillRect/>
          </a:stretch>
        </p:blipFill>
        <p:spPr>
          <a:xfrm>
            <a:off x="4918456" y="1128668"/>
            <a:ext cx="6903720" cy="3848824"/>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129DA873-C42B-C45D-A160-304531270E05}"/>
              </a:ext>
            </a:extLst>
          </p:cNvPr>
          <p:cNvPicPr>
            <a:picLocks noChangeAspect="1"/>
          </p:cNvPicPr>
          <p:nvPr/>
        </p:nvPicPr>
        <p:blipFill rotWithShape="1">
          <a:blip r:embed="rId4">
            <a:extLst>
              <a:ext uri="{28A0092B-C50C-407E-A947-70E740481C1C}">
                <a14:useLocalDpi xmlns:a14="http://schemas.microsoft.com/office/drawing/2010/main" val="0"/>
              </a:ext>
            </a:extLst>
          </a:blip>
          <a:srcRect l="831" r="186" b="64605"/>
          <a:stretch/>
        </p:blipFill>
        <p:spPr>
          <a:xfrm>
            <a:off x="0" y="5840730"/>
            <a:ext cx="12192000" cy="1017270"/>
          </a:xfrm>
          <a:prstGeom prst="rect">
            <a:avLst/>
          </a:prstGeom>
        </p:spPr>
      </p:pic>
    </p:spTree>
    <p:extLst>
      <p:ext uri="{BB962C8B-B14F-4D97-AF65-F5344CB8AC3E}">
        <p14:creationId xmlns:p14="http://schemas.microsoft.com/office/powerpoint/2010/main" val="300426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itle Placeholder 1"/>
          <p:cNvSpPr txBox="1">
            <a:spLocks/>
          </p:cNvSpPr>
          <p:nvPr/>
        </p:nvSpPr>
        <p:spPr>
          <a:xfrm>
            <a:off x="413657" y="274638"/>
            <a:ext cx="8991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Espoo Convention and the Kyiv (SEA) Protocol</a:t>
            </a:r>
          </a:p>
        </p:txBody>
      </p:sp>
      <p:sp>
        <p:nvSpPr>
          <p:cNvPr id="2" name="Rectangle 1"/>
          <p:cNvSpPr/>
          <p:nvPr/>
        </p:nvSpPr>
        <p:spPr>
          <a:xfrm>
            <a:off x="-185057" y="1309011"/>
            <a:ext cx="6830786" cy="3170099"/>
          </a:xfrm>
          <a:prstGeom prst="rect">
            <a:avLst/>
          </a:prstGeom>
        </p:spPr>
        <p:txBody>
          <a:bodyPr wrap="square">
            <a:spAutoFit/>
          </a:bodyPr>
          <a:lstStyle/>
          <a:p>
            <a:pPr marL="709200" marR="0" lvl="0" indent="-360000" algn="l" defTabSz="914400" rtl="0" eaLnBrk="1" fontAlgn="auto" latinLnBrk="0" hangingPunct="1">
              <a:lnSpc>
                <a:spcPct val="100000"/>
              </a:lnSpc>
              <a:spcBef>
                <a:spcPts val="0"/>
              </a:spcBef>
              <a:spcAft>
                <a:spcPts val="1200"/>
              </a:spcAft>
              <a:buClr>
                <a:prstClr val="white"/>
              </a:buClr>
              <a:buSzTx/>
              <a:buFont typeface="Arial" pitchFamily="34" charset="0"/>
              <a:buChar char="•"/>
              <a:tabLst/>
              <a:defRPr/>
            </a:pP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709200" marR="0" lvl="0" indent="-360000" algn="l" defTabSz="914400" rtl="0" eaLnBrk="1" fontAlgn="auto" latinLnBrk="0" hangingPunct="1">
              <a:lnSpc>
                <a:spcPct val="100000"/>
              </a:lnSpc>
              <a:spcBef>
                <a:spcPts val="0"/>
              </a:spcBef>
              <a:spcAft>
                <a:spcPts val="1200"/>
              </a:spcAft>
              <a:buClr>
                <a:prstClr val="white"/>
              </a:buClr>
              <a:buSzTx/>
              <a:buFont typeface="Arial" pitchFamily="34" charset="0"/>
              <a:buChar char="•"/>
              <a:tabLst/>
              <a:defRPr/>
            </a:pPr>
            <a:r>
              <a:rPr kumimoji="0" lang="en-GB" sz="2000" b="1" i="0" u="none" strike="noStrike" kern="1200" cap="none" spc="0" normalizeH="0" baseline="0" noProof="0" dirty="0">
                <a:ln>
                  <a:noFill/>
                </a:ln>
                <a:solidFill>
                  <a:prstClr val="white"/>
                </a:solidFill>
                <a:effectLst/>
                <a:highlight>
                  <a:srgbClr val="000000"/>
                </a:highlight>
                <a:uLnTx/>
                <a:uFillTx/>
                <a:latin typeface="Arial" panose="020B0604020202020204" pitchFamily="34" charset="0"/>
                <a:ea typeface="+mn-ea"/>
                <a:cs typeface="Arial" panose="020B0604020202020204" pitchFamily="34" charset="0"/>
              </a:rPr>
              <a:t>Transboundary environmental impact </a:t>
            </a:r>
          </a:p>
          <a:p>
            <a:pPr marL="709200" marR="0" lvl="0" indent="-360000" algn="l" defTabSz="914400" rtl="0" eaLnBrk="1" fontAlgn="auto" latinLnBrk="0" hangingPunct="1">
              <a:lnSpc>
                <a:spcPct val="100000"/>
              </a:lnSpc>
              <a:spcBef>
                <a:spcPts val="0"/>
              </a:spcBef>
              <a:spcAft>
                <a:spcPts val="1200"/>
              </a:spcAft>
              <a:buClr>
                <a:prstClr val="white"/>
              </a:buClr>
              <a:buSzTx/>
              <a:buFont typeface="Arial" pitchFamily="34" charset="0"/>
              <a:buChar char="•"/>
              <a:tabLst/>
              <a:defRPr/>
            </a:pPr>
            <a:r>
              <a:rPr kumimoji="0" lang="en-GB" sz="2000" b="1" i="0" u="sng" strike="noStrike" kern="1200" cap="none" spc="0" normalizeH="0" baseline="0" noProof="0" dirty="0">
                <a:ln>
                  <a:noFill/>
                </a:ln>
                <a:solidFill>
                  <a:prstClr val="white"/>
                </a:solidFill>
                <a:effectLst/>
                <a:highlight>
                  <a:srgbClr val="000000"/>
                </a:highlight>
                <a:uLnTx/>
                <a:uFillTx/>
                <a:latin typeface="Arial" panose="020B0604020202020204" pitchFamily="34" charset="0"/>
                <a:ea typeface="+mn-ea"/>
                <a:cs typeface="Arial" panose="020B0604020202020204" pitchFamily="34" charset="0"/>
              </a:rPr>
              <a:t>information submitted</a:t>
            </a:r>
            <a:r>
              <a:rPr kumimoji="0" lang="en-GB" sz="2000" b="1" i="0" u="none" strike="noStrike" kern="1200" cap="none" spc="0" normalizeH="0" baseline="0" noProof="0" dirty="0">
                <a:ln>
                  <a:noFill/>
                </a:ln>
                <a:solidFill>
                  <a:prstClr val="white"/>
                </a:solidFill>
                <a:effectLst/>
                <a:highlight>
                  <a:srgbClr val="000000"/>
                </a:highlight>
                <a:uLnTx/>
                <a:uFillTx/>
                <a:latin typeface="Arial" panose="020B0604020202020204" pitchFamily="34" charset="0"/>
                <a:ea typeface="+mn-ea"/>
                <a:cs typeface="Arial" panose="020B0604020202020204" pitchFamily="34" charset="0"/>
              </a:rPr>
              <a:t> – likely transboundary impact on the UNESCO protected Tara national park in Montenegro.</a:t>
            </a:r>
          </a:p>
          <a:p>
            <a:pPr marL="709200" marR="0" lvl="0" indent="-360000" algn="l" defTabSz="914400" rtl="0" eaLnBrk="1" fontAlgn="auto" latinLnBrk="0" hangingPunct="1">
              <a:lnSpc>
                <a:spcPct val="100000"/>
              </a:lnSpc>
              <a:spcBef>
                <a:spcPts val="0"/>
              </a:spcBef>
              <a:spcAft>
                <a:spcPts val="1200"/>
              </a:spcAft>
              <a:buClr>
                <a:prstClr val="white"/>
              </a:buClr>
              <a:buSzTx/>
              <a:buFont typeface="Arial" pitchFamily="34" charset="0"/>
              <a:buChar char="•"/>
              <a:tabLst/>
              <a:defRPr/>
            </a:pPr>
            <a:r>
              <a:rPr kumimoji="0" lang="en-GB" sz="2000" b="1" i="0" u="none" strike="noStrike" kern="1200" cap="none" spc="0" normalizeH="0" baseline="0" noProof="0" dirty="0">
                <a:ln>
                  <a:noFill/>
                </a:ln>
                <a:solidFill>
                  <a:prstClr val="white"/>
                </a:solidFill>
                <a:effectLst/>
                <a:highlight>
                  <a:srgbClr val="000000"/>
                </a:highlight>
                <a:uLnTx/>
                <a:uFillTx/>
                <a:latin typeface="Arial" panose="020B0604020202020204" pitchFamily="34" charset="0"/>
                <a:ea typeface="+mn-ea"/>
                <a:cs typeface="Arial" panose="020B0604020202020204" pitchFamily="34" charset="0"/>
              </a:rPr>
              <a:t>Possible outcome: the report and the recommendations of the Committee</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709200" marR="0" lvl="0" indent="-360000" algn="l" defTabSz="914400" rtl="0" eaLnBrk="1" fontAlgn="auto" latinLnBrk="0" hangingPunct="1">
              <a:lnSpc>
                <a:spcPct val="100000"/>
              </a:lnSpc>
              <a:spcBef>
                <a:spcPts val="0"/>
              </a:spcBef>
              <a:spcAft>
                <a:spcPts val="1200"/>
              </a:spcAft>
              <a:buClr>
                <a:prstClr val="white"/>
              </a:buClr>
              <a:buSzTx/>
              <a:buFont typeface="Arial" pitchFamily="34" charset="0"/>
              <a:buChar char="•"/>
              <a:tabLst/>
              <a:defRPr/>
            </a:pP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63286" y="6417129"/>
            <a:ext cx="61885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River Tara ©</a:t>
            </a:r>
            <a:r>
              <a:rPr kumimoji="0" lang="en-GB" sz="1000" b="0" i="0" u="none" strike="noStrike" kern="1200" cap="none" spc="0" normalizeH="0" baseline="0" noProof="0" dirty="0" err="1">
                <a:ln>
                  <a:noFill/>
                </a:ln>
                <a:solidFill>
                  <a:prstClr val="black"/>
                </a:solidFill>
                <a:effectLst/>
                <a:uLnTx/>
                <a:uFillTx/>
                <a:latin typeface="Calibri"/>
                <a:ea typeface="+mn-ea"/>
                <a:cs typeface="+mn-cs"/>
              </a:rPr>
              <a:t>Riverwatch</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27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très coloré, plusieurs&#10;&#10;Description générée automatiquement">
            <a:extLst>
              <a:ext uri="{FF2B5EF4-FFF2-40B4-BE49-F238E27FC236}">
                <a16:creationId xmlns:a16="http://schemas.microsoft.com/office/drawing/2014/main" id="{8CC9D7F2-0E40-1B62-EFDF-D8728C27545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891D4199-01CA-CDFE-631B-622460AAFC8B}"/>
              </a:ext>
            </a:extLst>
          </p:cNvPr>
          <p:cNvSpPr txBox="1"/>
          <p:nvPr/>
        </p:nvSpPr>
        <p:spPr>
          <a:xfrm>
            <a:off x="129396" y="3976255"/>
            <a:ext cx="4554747" cy="830997"/>
          </a:xfrm>
          <a:prstGeom prst="rect">
            <a:avLst/>
          </a:prstGeom>
          <a:noFill/>
        </p:spPr>
        <p:txBody>
          <a:bodyPr wrap="square" rtlCol="0">
            <a:spAutoFit/>
          </a:bodyPr>
          <a:lstStyle/>
          <a:p>
            <a:r>
              <a:rPr lang="fr-FR" sz="4800" b="1" dirty="0">
                <a:solidFill>
                  <a:schemeClr val="bg1"/>
                </a:solidFill>
                <a:latin typeface="Montserrat" panose="02000505000000020004" pitchFamily="2" charset="0"/>
              </a:rPr>
              <a:t>THANK YOU</a:t>
            </a:r>
          </a:p>
        </p:txBody>
      </p:sp>
      <p:sp>
        <p:nvSpPr>
          <p:cNvPr id="6" name="ZoneTexte 5">
            <a:extLst>
              <a:ext uri="{FF2B5EF4-FFF2-40B4-BE49-F238E27FC236}">
                <a16:creationId xmlns:a16="http://schemas.microsoft.com/office/drawing/2014/main" id="{AEC1FA65-2B68-5DA1-6EBF-DD52F0360B09}"/>
              </a:ext>
            </a:extLst>
          </p:cNvPr>
          <p:cNvSpPr txBox="1"/>
          <p:nvPr/>
        </p:nvSpPr>
        <p:spPr>
          <a:xfrm>
            <a:off x="129396" y="4875741"/>
            <a:ext cx="4554747" cy="515526"/>
          </a:xfrm>
          <a:prstGeom prst="rect">
            <a:avLst/>
          </a:prstGeom>
          <a:noFill/>
        </p:spPr>
        <p:txBody>
          <a:bodyPr wrap="square" rtlCol="0">
            <a:spAutoFit/>
          </a:bodyPr>
          <a:lstStyle/>
          <a:p>
            <a:r>
              <a:rPr lang="fr-FR" sz="2750" dirty="0">
                <a:solidFill>
                  <a:schemeClr val="bg1"/>
                </a:solidFill>
                <a:latin typeface="Montserrat" panose="02000505000000020004" pitchFamily="2" charset="0"/>
              </a:rPr>
              <a:t>And have a </a:t>
            </a:r>
            <a:r>
              <a:rPr lang="fr-FR" sz="2750" dirty="0" err="1">
                <a:solidFill>
                  <a:schemeClr val="bg1"/>
                </a:solidFill>
                <a:latin typeface="Montserrat" panose="02000505000000020004" pitchFamily="2" charset="0"/>
              </a:rPr>
              <a:t>nice</a:t>
            </a:r>
            <a:r>
              <a:rPr lang="fr-FR" sz="2750" dirty="0">
                <a:solidFill>
                  <a:schemeClr val="bg1"/>
                </a:solidFill>
                <a:latin typeface="Montserrat" panose="02000505000000020004" pitchFamily="2" charset="0"/>
              </a:rPr>
              <a:t> </a:t>
            </a:r>
            <a:r>
              <a:rPr lang="fr-FR" sz="2750" dirty="0" err="1">
                <a:solidFill>
                  <a:schemeClr val="bg1"/>
                </a:solidFill>
                <a:latin typeface="Montserrat" panose="02000505000000020004" pitchFamily="2" charset="0"/>
              </a:rPr>
              <a:t>summit</a:t>
            </a:r>
            <a:r>
              <a:rPr lang="fr-FR" sz="2750" dirty="0">
                <a:solidFill>
                  <a:schemeClr val="bg1"/>
                </a:solidFill>
                <a:latin typeface="Montserrat" panose="02000505000000020004" pitchFamily="2" charset="0"/>
              </a:rPr>
              <a:t>!</a:t>
            </a:r>
          </a:p>
        </p:txBody>
      </p:sp>
    </p:spTree>
    <p:extLst>
      <p:ext uri="{BB962C8B-B14F-4D97-AF65-F5344CB8AC3E}">
        <p14:creationId xmlns:p14="http://schemas.microsoft.com/office/powerpoint/2010/main" val="41586984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d="http://www.w3.org/2001/XMLSchema" xmlns:xsi="http://www.w3.org/2001/XMLSchema-instance" xmlns="http://www.boldonjames.com/2008/01/sie/internal/label" sislVersion="0" policy="5d1da44c-a87a-44b9-9741-7d586bd02442" origin="userSelected">
  <element uid="id_classification_nonbusiness"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89587A3D8DB2EF42A951C63456467419" ma:contentTypeVersion="22" ma:contentTypeDescription="Een nieuw document maken." ma:contentTypeScope="" ma:versionID="56ea421138d4bffe145c35b8e2121e97">
  <xsd:schema xmlns:xsd="http://www.w3.org/2001/XMLSchema" xmlns:xs="http://www.w3.org/2001/XMLSchema" xmlns:p="http://schemas.microsoft.com/office/2006/metadata/properties" xmlns:ns1="http://schemas.microsoft.com/sharepoint/v3" xmlns:ns2="1c476745-17de-47a3-b2a6-af35ec027eea" xmlns:ns3="48394f13-6f11-4575-9cf8-9accb6ce7db2" targetNamespace="http://schemas.microsoft.com/office/2006/metadata/properties" ma:root="true" ma:fieldsID="a2254e90c76bd894f5d6c98a0355d763" ns1:_="" ns2:_="" ns3:_="">
    <xsd:import namespace="http://schemas.microsoft.com/sharepoint/v3"/>
    <xsd:import namespace="1c476745-17de-47a3-b2a6-af35ec027eea"/>
    <xsd:import namespace="48394f13-6f11-4575-9cf8-9accb6ce7db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2:TaxCatchAll" minOccurs="0"/>
                <xsd:element ref="ns3:lcf76f155ced4ddcb4097134ff3c332f"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Eigenschappen van het geïntegreerd beleid voor naleving" ma:hidden="true" ma:internalName="_ip_UnifiedCompliancePolicyProperties">
      <xsd:simpleType>
        <xsd:restriction base="dms:Note"/>
      </xsd:simpleType>
    </xsd:element>
    <xsd:element name="_ip_UnifiedCompliancePolicyUIAction" ma:index="27"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476745-17de-47a3-b2a6-af35ec027eea"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element name="TaxCatchAll" ma:index="23" nillable="true" ma:displayName="Taxonomy Catch All Column" ma:hidden="true" ma:list="{a220da87-4f15-4e2c-850c-5b3a6d8527e9}" ma:internalName="TaxCatchAll" ma:showField="CatchAllData" ma:web="1c476745-17de-47a3-b2a6-af35ec027e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8394f13-6f11-4575-9cf8-9accb6ce7d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90771d2-017c-48ef-ab2a-9f86db62ef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c476745-17de-47a3-b2a6-af35ec027eea" xsi:nil="true"/>
    <lcf76f155ced4ddcb4097134ff3c332f xmlns="48394f13-6f11-4575-9cf8-9accb6ce7d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BFB358-E418-4A50-8818-94583422ADB8}">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2D2C07A9-E0C6-44BB-A75D-377E80CF8695}"/>
</file>

<file path=customXml/itemProps3.xml><?xml version="1.0" encoding="utf-8"?>
<ds:datastoreItem xmlns:ds="http://schemas.openxmlformats.org/officeDocument/2006/customXml" ds:itemID="{9D4BE444-26C4-485E-A6ED-1C55A54FC98C}"/>
</file>

<file path=customXml/itemProps4.xml><?xml version="1.0" encoding="utf-8"?>
<ds:datastoreItem xmlns:ds="http://schemas.openxmlformats.org/officeDocument/2006/customXml" ds:itemID="{528A6675-79F8-47CC-BB59-DC9FAB7401A1}"/>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Widescreen</PresentationFormat>
  <Paragraphs>48</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Wingdings</vt:lpstr>
      <vt:lpstr>Univers 45 Light</vt:lpstr>
      <vt:lpstr>Calibri</vt:lpstr>
      <vt:lpstr>Arial</vt:lpstr>
      <vt:lpstr>Montserrat</vt:lpstr>
      <vt:lpstr>Merge</vt:lpstr>
      <vt:lpstr>Calibri Light</vt:lpstr>
      <vt:lpstr>Thème Office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Lisa Ruston</dc:creator>
  <cp:lastModifiedBy>Maja Pravuljac</cp:lastModifiedBy>
  <cp:revision>4</cp:revision>
  <dcterms:created xsi:type="dcterms:W3CDTF">2022-09-09T13:32:25Z</dcterms:created>
  <dcterms:modified xsi:type="dcterms:W3CDTF">2022-09-23T09:11:08Z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b56707dd-010a-4acb-bfb6-51e4f32c7c40</vt:lpwstr>
  </property>
  <property fmtid="{D5CDD505-2E9C-101B-9397-08002B2CF9AE}" pid="3" name="bjClsUserRVM">
    <vt:lpwstr>[]</vt:lpwstr>
  </property>
  <property fmtid="{D5CDD505-2E9C-101B-9397-08002B2CF9AE}" pid="4" name="bjSaver">
    <vt:lpwstr>43DOhDNYziVkPArO1NnXCZcokg8dlHCc</vt:lpwstr>
  </property>
  <property fmtid="{D5CDD505-2E9C-101B-9397-08002B2CF9AE}" pid="5" name="bjDocumentLabelXML">
    <vt:lpwstr>&lt;?xml version="1.0" encoding="us-ascii"?&gt;&lt;sisl xmlns:xsd="http://www.w3.org/2001/XMLSchema" xmlns:xsi="http://www.w3.org/2001/XMLSchema-instance" sislVersion="0" policy="5d1da44c-a87a-44b9-9741-7d586bd02442" origin="userSelected" xmlns="http://www.boldonj</vt:lpwstr>
  </property>
  <property fmtid="{D5CDD505-2E9C-101B-9397-08002B2CF9AE}" pid="6" name="bjDocumentLabelXML-0">
    <vt:lpwstr>ames.com/2008/01/sie/internal/label"&gt;&lt;element uid="id_classification_nonbusiness" value="" /&gt;&lt;/sisl&gt;</vt:lpwstr>
  </property>
  <property fmtid="{D5CDD505-2E9C-101B-9397-08002B2CF9AE}" pid="7" name="bjDocumentSecurityLabel">
    <vt:lpwstr>Public</vt:lpwstr>
  </property>
  <property fmtid="{D5CDD505-2E9C-101B-9397-08002B2CF9AE}" pid="8" name="ContentTypeId">
    <vt:lpwstr>0x01010089587A3D8DB2EF42A951C63456467419</vt:lpwstr>
  </property>
</Properties>
</file>