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iqUPKULoiJb5YP2oOtU0kXAyKK3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customschemas.google.com/relationships/presentationmetadata" Target="metadata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Une image contenant texte, très coloré, plusieurs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129396" y="3907766"/>
            <a:ext cx="45547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129396" y="3976255"/>
            <a:ext cx="4642629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fight against hydropower in the context of the revision of the renewable energy directive</a:t>
            </a:r>
            <a:endParaRPr/>
          </a:p>
        </p:txBody>
      </p:sp>
      <p:sp>
        <p:nvSpPr>
          <p:cNvPr id="87" name="Google Shape;87;p1"/>
          <p:cNvSpPr txBox="1"/>
          <p:nvPr/>
        </p:nvSpPr>
        <p:spPr>
          <a:xfrm>
            <a:off x="129395" y="5342090"/>
            <a:ext cx="455474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Marilena D’auria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solidFill>
                  <a:schemeClr val="lt1"/>
                </a:solidFill>
                <a:latin typeface="Montserrat"/>
                <a:sym typeface="Montserrat"/>
              </a:rPr>
              <a:t>EuroNatur – Policy Team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1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5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11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1"/>
          <p:cNvSpPr txBox="1"/>
          <p:nvPr/>
        </p:nvSpPr>
        <p:spPr>
          <a:xfrm>
            <a:off x="2651760" y="347472"/>
            <a:ext cx="87599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2800"/>
              <a:buFont typeface="Montserrat"/>
              <a:buNone/>
            </a:pPr>
            <a:r>
              <a:rPr lang="de-DE" sz="2800" b="1" i="0" u="none" strike="noStrike" cap="none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Renewable energy in figures</a:t>
            </a:r>
            <a:endParaRPr/>
          </a:p>
        </p:txBody>
      </p:sp>
      <p:pic>
        <p:nvPicPr>
          <p:cNvPr id="183" name="Google Shape;18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5050" y="1026778"/>
            <a:ext cx="7699248" cy="465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2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5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12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2"/>
          <p:cNvSpPr txBox="1"/>
          <p:nvPr/>
        </p:nvSpPr>
        <p:spPr>
          <a:xfrm>
            <a:off x="2651760" y="347472"/>
            <a:ext cx="87599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2800"/>
              <a:buFont typeface="Montserrat"/>
              <a:buNone/>
            </a:pPr>
            <a:r>
              <a:rPr lang="de-DE" sz="2800" b="1" i="0" u="none" strike="noStrike" cap="none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Renewable energy in figures</a:t>
            </a:r>
            <a:endParaRPr/>
          </a:p>
        </p:txBody>
      </p:sp>
      <p:pic>
        <p:nvPicPr>
          <p:cNvPr id="192" name="Google Shape;19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3200" y="870692"/>
            <a:ext cx="6967728" cy="484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3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5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3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3"/>
          <p:cNvSpPr txBox="1"/>
          <p:nvPr/>
        </p:nvSpPr>
        <p:spPr>
          <a:xfrm>
            <a:off x="2754806" y="384048"/>
            <a:ext cx="86959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2800"/>
              <a:buFont typeface="Montserrat"/>
              <a:buNone/>
            </a:pPr>
            <a:r>
              <a:rPr lang="de-DE" sz="2800" b="1" i="0" u="none" strike="noStrike" cap="none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Renewable energy targets – a timeline</a:t>
            </a:r>
            <a:endParaRPr/>
          </a:p>
        </p:txBody>
      </p:sp>
      <p:sp>
        <p:nvSpPr>
          <p:cNvPr id="201" name="Google Shape;201;p13"/>
          <p:cNvSpPr txBox="1"/>
          <p:nvPr/>
        </p:nvSpPr>
        <p:spPr>
          <a:xfrm>
            <a:off x="2754806" y="907268"/>
            <a:ext cx="849477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time, the EU has adopted a series of specific measures and targets for to increase RES in the energy mix: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2" name="Google Shape;202;p13"/>
          <p:cNvGrpSpPr/>
          <p:nvPr/>
        </p:nvGrpSpPr>
        <p:grpSpPr>
          <a:xfrm>
            <a:off x="2757835" y="1615641"/>
            <a:ext cx="8692915" cy="3970885"/>
            <a:chOff x="0" y="487"/>
            <a:chExt cx="8692915" cy="3970885"/>
          </a:xfrm>
        </p:grpSpPr>
        <p:cxnSp>
          <p:nvCxnSpPr>
            <p:cNvPr id="203" name="Google Shape;203;p13"/>
            <p:cNvCxnSpPr/>
            <p:nvPr/>
          </p:nvCxnSpPr>
          <p:spPr>
            <a:xfrm>
              <a:off x="0" y="3098606"/>
              <a:ext cx="8692915" cy="0"/>
            </a:xfrm>
            <a:prstGeom prst="straightConnector1">
              <a:avLst/>
            </a:prstGeom>
            <a:noFill/>
            <a:ln w="12700" cap="flat" cmpd="sng">
              <a:solidFill>
                <a:srgbClr val="56893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4" name="Google Shape;204;p13"/>
            <p:cNvCxnSpPr/>
            <p:nvPr/>
          </p:nvCxnSpPr>
          <p:spPr>
            <a:xfrm>
              <a:off x="0" y="1767705"/>
              <a:ext cx="8692915" cy="0"/>
            </a:xfrm>
            <a:prstGeom prst="straightConnector1">
              <a:avLst/>
            </a:prstGeom>
            <a:noFill/>
            <a:ln w="12700" cap="flat" cmpd="sng">
              <a:solidFill>
                <a:srgbClr val="56893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5" name="Google Shape;205;p13"/>
            <p:cNvCxnSpPr/>
            <p:nvPr/>
          </p:nvCxnSpPr>
          <p:spPr>
            <a:xfrm>
              <a:off x="0" y="436804"/>
              <a:ext cx="8692915" cy="0"/>
            </a:xfrm>
            <a:prstGeom prst="straightConnector1">
              <a:avLst/>
            </a:prstGeom>
            <a:noFill/>
            <a:ln w="12700" cap="flat" cmpd="sng">
              <a:solidFill>
                <a:srgbClr val="56893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6" name="Google Shape;206;p13"/>
            <p:cNvSpPr/>
            <p:nvPr/>
          </p:nvSpPr>
          <p:spPr>
            <a:xfrm>
              <a:off x="2260157" y="487"/>
              <a:ext cx="6432757" cy="436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3"/>
            <p:cNvSpPr txBox="1"/>
            <p:nvPr/>
          </p:nvSpPr>
          <p:spPr>
            <a:xfrm>
              <a:off x="2260157" y="487"/>
              <a:ext cx="6432757" cy="436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800" tIns="43800" rIns="43800" bIns="438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de-DE" sz="23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Directive 2001/77/EC</a:t>
              </a: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0" y="487"/>
              <a:ext cx="2260157" cy="436317"/>
            </a:xfrm>
            <a:prstGeom prst="round2SameRect">
              <a:avLst>
                <a:gd name="adj1" fmla="val 16670"/>
                <a:gd name="adj2" fmla="val 0"/>
              </a:avLst>
            </a:prstGeom>
            <a:solidFill>
              <a:schemeClr val="accent6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 txBox="1"/>
            <p:nvPr/>
          </p:nvSpPr>
          <p:spPr>
            <a:xfrm>
              <a:off x="21303" y="21790"/>
              <a:ext cx="2217551" cy="41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800" tIns="43800" rIns="438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lang="de-DE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2010</a:t>
              </a: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0" y="436804"/>
              <a:ext cx="8692915" cy="87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3"/>
            <p:cNvSpPr txBox="1"/>
            <p:nvPr/>
          </p:nvSpPr>
          <p:spPr>
            <a:xfrm>
              <a:off x="0" y="436804"/>
              <a:ext cx="8692915" cy="87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Char char="•"/>
              </a:pPr>
              <a:r>
                <a:rPr lang="de-DE" sz="1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12% of </a:t>
              </a:r>
              <a:r>
                <a:rPr lang="de-DE" sz="17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gross</a:t>
              </a:r>
              <a:r>
                <a:rPr lang="de-DE" sz="1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17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domestic</a:t>
              </a:r>
              <a:r>
                <a:rPr lang="de-DE" sz="1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17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energy</a:t>
              </a:r>
              <a:r>
                <a:rPr lang="de-DE" sz="1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17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consumption</a:t>
              </a:r>
              <a:endParaRPr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Char char="•"/>
              </a:pPr>
              <a:r>
                <a:rPr lang="de-DE" sz="17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Indicative</a:t>
              </a:r>
              <a:r>
                <a:rPr lang="de-DE" sz="17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&amp; </a:t>
              </a:r>
              <a:r>
                <a:rPr lang="de-DE" sz="1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non-</a:t>
              </a:r>
              <a:r>
                <a:rPr lang="de-DE" sz="17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binding</a:t>
              </a:r>
              <a:r>
                <a:rPr lang="de-DE" sz="1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17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targe</a:t>
              </a:r>
              <a:r>
                <a:rPr lang="de-DE" sz="17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ts</a:t>
              </a:r>
              <a:r>
                <a:rPr lang="de-DE" sz="17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17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</a:t>
              </a:r>
              <a:r>
                <a:rPr lang="de-DE" sz="17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MS</a:t>
              </a:r>
              <a:endParaRPr dirty="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260157" y="1331387"/>
              <a:ext cx="6432757" cy="436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 txBox="1"/>
            <p:nvPr/>
          </p:nvSpPr>
          <p:spPr>
            <a:xfrm>
              <a:off x="2260157" y="1331387"/>
              <a:ext cx="6432757" cy="436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800" tIns="43800" rIns="43800" bIns="438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de-DE" sz="23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Renewable Energy Directive 2009/28/EC (REDI)</a:t>
              </a: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0" y="1331387"/>
              <a:ext cx="2260157" cy="436317"/>
            </a:xfrm>
            <a:prstGeom prst="round2SameRect">
              <a:avLst>
                <a:gd name="adj1" fmla="val 16670"/>
                <a:gd name="adj2" fmla="val 0"/>
              </a:avLst>
            </a:prstGeom>
            <a:solidFill>
              <a:schemeClr val="accent6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3"/>
            <p:cNvSpPr txBox="1"/>
            <p:nvPr/>
          </p:nvSpPr>
          <p:spPr>
            <a:xfrm>
              <a:off x="21303" y="1352690"/>
              <a:ext cx="2217551" cy="41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800" tIns="43800" rIns="438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lang="de-DE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2020</a:t>
              </a: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0" y="1767705"/>
              <a:ext cx="8692915" cy="87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 txBox="1"/>
            <p:nvPr/>
          </p:nvSpPr>
          <p:spPr>
            <a:xfrm>
              <a:off x="0" y="1767705"/>
              <a:ext cx="8692915" cy="87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Char char="•"/>
              </a:pPr>
              <a:r>
                <a:rPr lang="de-DE" sz="1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20% of </a:t>
              </a:r>
              <a:r>
                <a:rPr lang="de-DE" sz="17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gross</a:t>
              </a:r>
              <a:r>
                <a:rPr lang="de-DE" sz="1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final </a:t>
              </a:r>
              <a:r>
                <a:rPr lang="de-DE" sz="17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energy</a:t>
              </a:r>
              <a:r>
                <a:rPr lang="de-DE" sz="1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17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consumption</a:t>
              </a:r>
              <a:endParaRPr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Char char="•"/>
              </a:pPr>
              <a:r>
                <a:rPr lang="de-DE" sz="1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Binding and </a:t>
              </a:r>
              <a:r>
                <a:rPr lang="de-DE" sz="17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differentiated</a:t>
              </a:r>
              <a:r>
                <a:rPr lang="de-DE" sz="1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national </a:t>
              </a:r>
              <a:r>
                <a:rPr lang="de-DE" sz="17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targets</a:t>
              </a:r>
              <a:endParaRPr dirty="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260157" y="2662288"/>
              <a:ext cx="6432757" cy="436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 txBox="1"/>
            <p:nvPr/>
          </p:nvSpPr>
          <p:spPr>
            <a:xfrm>
              <a:off x="2260157" y="2662288"/>
              <a:ext cx="6432757" cy="436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800" tIns="43800" rIns="43800" bIns="438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de-DE" sz="23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Renewable Energy Directive (EU) 2018/2001 (REDII) </a:t>
              </a: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0" y="2662288"/>
              <a:ext cx="2260157" cy="436317"/>
            </a:xfrm>
            <a:prstGeom prst="round2SameRect">
              <a:avLst>
                <a:gd name="adj1" fmla="val 16670"/>
                <a:gd name="adj2" fmla="val 0"/>
              </a:avLst>
            </a:prstGeom>
            <a:solidFill>
              <a:schemeClr val="accent6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 txBox="1"/>
            <p:nvPr/>
          </p:nvSpPr>
          <p:spPr>
            <a:xfrm>
              <a:off x="21303" y="2683591"/>
              <a:ext cx="2217551" cy="41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800" tIns="43800" rIns="438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lang="de-DE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2030</a:t>
              </a: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0" y="3098606"/>
              <a:ext cx="8692915" cy="87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3"/>
            <p:cNvSpPr txBox="1"/>
            <p:nvPr/>
          </p:nvSpPr>
          <p:spPr>
            <a:xfrm>
              <a:off x="0" y="3098606"/>
              <a:ext cx="8692915" cy="87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Char char="•"/>
              </a:pPr>
              <a:r>
                <a:rPr lang="de-DE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lang="de-DE" sz="1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2% of the share of renewable energies in energy consumption</a:t>
              </a:r>
              <a:endPara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Char char="•"/>
              </a:pPr>
              <a:r>
                <a:rPr lang="de-DE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</a:t>
              </a:r>
              <a:r>
                <a:rPr lang="de-DE" sz="1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national binding targets but National Energy and Climate Plans (NECPs)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4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5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14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4"/>
          <p:cNvSpPr txBox="1"/>
          <p:nvPr/>
        </p:nvSpPr>
        <p:spPr>
          <a:xfrm>
            <a:off x="2754806" y="384048"/>
            <a:ext cx="86959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2800"/>
              <a:buFont typeface="Montserrat"/>
              <a:buNone/>
            </a:pPr>
            <a:r>
              <a:rPr lang="de-DE" sz="2800" b="1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Setting the path towards climate neutrality</a:t>
            </a:r>
            <a:endParaRPr sz="2800" b="1" i="0" u="none" strike="noStrike" cap="none">
              <a:solidFill>
                <a:srgbClr val="5481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2" name="Google Shape;232;p14"/>
          <p:cNvGrpSpPr/>
          <p:nvPr/>
        </p:nvGrpSpPr>
        <p:grpSpPr>
          <a:xfrm>
            <a:off x="2825496" y="950389"/>
            <a:ext cx="8759952" cy="4569374"/>
            <a:chOff x="0" y="43121"/>
            <a:chExt cx="8759952" cy="4569374"/>
          </a:xfrm>
        </p:grpSpPr>
        <p:sp>
          <p:nvSpPr>
            <p:cNvPr id="233" name="Google Shape;233;p14"/>
            <p:cNvSpPr/>
            <p:nvPr/>
          </p:nvSpPr>
          <p:spPr>
            <a:xfrm>
              <a:off x="0" y="43121"/>
              <a:ext cx="8759952" cy="1395079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4"/>
            <p:cNvSpPr txBox="1"/>
            <p:nvPr/>
          </p:nvSpPr>
          <p:spPr>
            <a:xfrm>
              <a:off x="1891498" y="43121"/>
              <a:ext cx="6868453" cy="1395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lang="de-DE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December</a:t>
              </a:r>
              <a:r>
                <a:rPr lang="de-DE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2019</a:t>
              </a:r>
              <a:endParaRPr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Char char="•"/>
              </a:pPr>
              <a:r>
                <a:rPr lang="de-DE" sz="1800" b="1" i="0" u="sng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European Green Deal</a:t>
              </a:r>
              <a:r>
                <a:rPr lang="de-DE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r>
                <a:rPr lang="de-DE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European Commission‘s plan </a:t>
              </a:r>
              <a:r>
                <a:rPr lang="de-DE" sz="18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to</a:t>
              </a:r>
              <a:r>
                <a:rPr lang="de-DE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18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reach</a:t>
              </a:r>
              <a:r>
                <a:rPr lang="de-DE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18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  <a:r>
                <a:rPr lang="de-DE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18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neutrality</a:t>
              </a:r>
              <a:r>
                <a:rPr lang="de-DE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18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by</a:t>
              </a:r>
              <a:r>
                <a:rPr lang="de-DE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2050</a:t>
              </a:r>
              <a:r>
                <a:rPr lang="de-DE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de-DE" sz="18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deliver</a:t>
              </a:r>
              <a:r>
                <a:rPr lang="de-DE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18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r>
                <a:rPr lang="de-DE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18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commitments</a:t>
              </a:r>
              <a:r>
                <a:rPr lang="de-DE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  <a:extLst>
                    <a:ext uri="http://customooxmlschemas.google.com/">
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  </a:ext>
                  </a:extLst>
                </a:rPr>
                <a:t> </a:t>
              </a:r>
              <a:r>
                <a:rPr lang="de-DE" sz="18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under</a:t>
              </a:r>
              <a:r>
                <a:rPr lang="de-DE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18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r>
                <a:rPr lang="de-DE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international Paris Agreement and international </a:t>
              </a:r>
              <a:r>
                <a:rPr lang="de-DE" sz="18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Biodiversity</a:t>
              </a:r>
              <a:r>
                <a:rPr lang="de-DE"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18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commitments</a:t>
              </a:r>
              <a:endParaRPr dirty="0"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139507" y="139507"/>
              <a:ext cx="1751990" cy="1116063"/>
            </a:xfrm>
            <a:prstGeom prst="roundRect">
              <a:avLst>
                <a:gd name="adj" fmla="val 10000"/>
              </a:avLst>
            </a:prstGeom>
            <a:blipFill rotWithShape="1">
              <a:blip r:embed="rId4">
                <a:alphaModFix/>
              </a:blip>
              <a:stretch>
                <a:fillRect l="-8999" r="-8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0" y="1534587"/>
              <a:ext cx="8759952" cy="1543320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4"/>
            <p:cNvSpPr txBox="1"/>
            <p:nvPr/>
          </p:nvSpPr>
          <p:spPr>
            <a:xfrm>
              <a:off x="1891498" y="1534587"/>
              <a:ext cx="6868453" cy="1543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lang="de-DE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June 2021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Char char="•"/>
              </a:pPr>
              <a:r>
                <a:rPr lang="de-DE" sz="1800" b="1" i="0" u="sng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European Climate law:</a:t>
              </a:r>
              <a:r>
                <a:rPr lang="de-DE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legal obligation for the EU to </a:t>
              </a:r>
              <a:r>
                <a:rPr lang="de-DE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cut net greenhouse gas emissions by at least 55% by 2030 and </a:t>
              </a:r>
              <a:r>
                <a:rPr lang="de-DE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reach</a:t>
              </a:r>
              <a:r>
                <a:rPr lang="de-DE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climate neutrality by 2050 </a:t>
              </a: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139507" y="1748216"/>
              <a:ext cx="1751990" cy="1116063"/>
            </a:xfrm>
            <a:prstGeom prst="roundRect">
              <a:avLst>
                <a:gd name="adj" fmla="val 10000"/>
              </a:avLst>
            </a:prstGeom>
            <a:blipFill rotWithShape="1">
              <a:blip r:embed="rId5">
                <a:alphaModFix/>
              </a:blip>
              <a:stretch>
                <a:fillRect t="-6998" b="-6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0" y="3217416"/>
              <a:ext cx="8759952" cy="1395079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4"/>
            <p:cNvSpPr txBox="1"/>
            <p:nvPr/>
          </p:nvSpPr>
          <p:spPr>
            <a:xfrm>
              <a:off x="1891498" y="3217416"/>
              <a:ext cx="6868453" cy="1395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lang="de-DE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July 2021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Char char="•"/>
              </a:pPr>
              <a:r>
                <a:rPr lang="de-DE" sz="1800" b="1" i="0" u="sng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Fit for 55 package</a:t>
              </a:r>
              <a:r>
                <a:rPr lang="de-DE" sz="1800" b="1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r>
                <a:rPr lang="de-DE"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revision of </a:t>
              </a:r>
              <a:r>
                <a:rPr lang="de-DE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climate-, energy- and transport-related legislation to align EU laws with the </a:t>
              </a:r>
              <a:r>
                <a:rPr lang="de-DE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European Green Deal ambitions</a:t>
              </a:r>
              <a:r>
                <a:rPr lang="de-DE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- including the Renew</a:t>
              </a:r>
              <a:r>
                <a:rPr lang="de-DE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able Energy Directive.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139507" y="3356924"/>
              <a:ext cx="1751990" cy="1116063"/>
            </a:xfrm>
            <a:prstGeom prst="roundRect">
              <a:avLst>
                <a:gd name="adj" fmla="val 10000"/>
              </a:avLst>
            </a:prstGeom>
            <a:blipFill rotWithShape="1">
              <a:blip r:embed="rId6">
                <a:alphaModFix/>
              </a:blip>
              <a:stretch>
                <a:fillRect l="-8999" r="-8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5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5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5"/>
          <p:cNvSpPr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ap="flat" cmpd="thinThick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revision of the Renewable Energy Directive</a:t>
            </a:r>
            <a:endParaRPr/>
          </a:p>
        </p:txBody>
      </p:sp>
      <p:pic>
        <p:nvPicPr>
          <p:cNvPr id="249" name="Google Shape;249;p15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p15"/>
          <p:cNvGrpSpPr/>
          <p:nvPr/>
        </p:nvGrpSpPr>
        <p:grpSpPr>
          <a:xfrm>
            <a:off x="3904488" y="1452321"/>
            <a:ext cx="7647431" cy="3709693"/>
            <a:chOff x="0" y="150169"/>
            <a:chExt cx="7647431" cy="3709693"/>
          </a:xfrm>
        </p:grpSpPr>
        <p:sp>
          <p:nvSpPr>
            <p:cNvPr id="251" name="Google Shape;251;p15"/>
            <p:cNvSpPr/>
            <p:nvPr/>
          </p:nvSpPr>
          <p:spPr>
            <a:xfrm>
              <a:off x="0" y="157372"/>
              <a:ext cx="1911858" cy="15875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 txBox="1"/>
            <p:nvPr/>
          </p:nvSpPr>
          <p:spPr>
            <a:xfrm>
              <a:off x="0" y="157372"/>
              <a:ext cx="1911858" cy="15875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450" tIns="55875" rIns="156450" bIns="558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None/>
              </a:pPr>
              <a:r>
                <a:rPr lang="de-DE" sz="2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RED III - 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77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None/>
              </a:pPr>
              <a:r>
                <a:rPr lang="de-DE" sz="2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Fit for 55 Package</a:t>
              </a: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1911857" y="178972"/>
              <a:ext cx="382371" cy="15444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2447178" y="150169"/>
              <a:ext cx="5200253" cy="1602006"/>
            </a:xfrm>
            <a:prstGeom prst="rect">
              <a:avLst/>
            </a:prstGeom>
            <a:solidFill>
              <a:srgbClr val="659C4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5"/>
            <p:cNvSpPr txBox="1"/>
            <p:nvPr/>
          </p:nvSpPr>
          <p:spPr>
            <a:xfrm>
              <a:off x="2447178" y="150169"/>
              <a:ext cx="5200253" cy="1602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Char char="•"/>
              </a:pPr>
              <a:r>
                <a:rPr lang="de-DE"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It sets a new EU target of a minimum 40% share of renewables in final energy consumption by 2030 and new sectoral targets  &amp; criteria</a:t>
              </a:r>
              <a:endParaRPr/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0" y="2128090"/>
              <a:ext cx="1911858" cy="1586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5"/>
            <p:cNvSpPr txBox="1"/>
            <p:nvPr/>
          </p:nvSpPr>
          <p:spPr>
            <a:xfrm>
              <a:off x="0" y="2128090"/>
              <a:ext cx="1911858" cy="1586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450" tIns="55875" rIns="156450" bIns="558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None/>
              </a:pPr>
              <a:r>
                <a:rPr lang="de-DE" sz="2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RED IV -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77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None/>
              </a:pPr>
              <a:r>
                <a:rPr lang="de-DE" sz="2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REPowerEU Plan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77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de-DE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endParaRPr/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1911857" y="1982575"/>
              <a:ext cx="382371" cy="1877287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2447178" y="1995059"/>
              <a:ext cx="5200253" cy="1852319"/>
            </a:xfrm>
            <a:prstGeom prst="rect">
              <a:avLst/>
            </a:prstGeom>
            <a:solidFill>
              <a:srgbClr val="ABC99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5"/>
            <p:cNvSpPr txBox="1"/>
            <p:nvPr/>
          </p:nvSpPr>
          <p:spPr>
            <a:xfrm>
              <a:off x="2447178" y="1995059"/>
              <a:ext cx="5200253" cy="18523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Char char="•"/>
              </a:pPr>
              <a:r>
                <a:rPr lang="de-DE"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It raises the renewable energy target to a 45% share by 2030 to accelerate the phase-out of the EU‘s dependence on Russian energy imports and the transition to climate neutrality</a:t>
              </a: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15"/>
          <p:cNvSpPr txBox="1"/>
          <p:nvPr/>
        </p:nvSpPr>
        <p:spPr>
          <a:xfrm>
            <a:off x="3904488" y="471155"/>
            <a:ext cx="764743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legislative proposals by the European Commission are currently revising the renewable energy directive (RED II):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6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5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16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6"/>
          <p:cNvSpPr txBox="1"/>
          <p:nvPr/>
        </p:nvSpPr>
        <p:spPr>
          <a:xfrm>
            <a:off x="3279062" y="1043827"/>
            <a:ext cx="78399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The current renewable energy directive (RED II) adopted in 2018 defines hydropower as a renewable energy source.</a:t>
            </a:r>
            <a:endParaRPr sz="2400" b="1">
              <a:solidFill>
                <a:srgbClr val="54813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54813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It doesn’t recognise the negative impact of hydropower on nature and therefore doesn’t include any sustainability criteria for hydropower</a:t>
            </a:r>
            <a:endParaRPr sz="2400" b="1">
              <a:solidFill>
                <a:srgbClr val="54813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54813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BUT the Taxonomy Regulation’s Delegated Acts adopted in 2021 did!</a:t>
            </a:r>
            <a:endParaRPr sz="2400" b="1">
              <a:solidFill>
                <a:srgbClr val="5481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7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5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7"/>
          <p:cNvSpPr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ap="flat" cmpd="thinThick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revision of the Renewable Energy Directive: a focus on hydropower</a:t>
            </a:r>
            <a:endParaRPr sz="2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17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7"/>
          <p:cNvSpPr txBox="1"/>
          <p:nvPr/>
        </p:nvSpPr>
        <p:spPr>
          <a:xfrm>
            <a:off x="3392434" y="575516"/>
            <a:ext cx="44225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3814593" y="388902"/>
            <a:ext cx="77796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dirty="0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RED III – Fit </a:t>
            </a:r>
            <a:r>
              <a:rPr lang="de-DE" sz="2800" b="1" dirty="0" err="1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for</a:t>
            </a:r>
            <a:r>
              <a:rPr lang="de-DE" sz="2800" b="1" dirty="0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 55 Package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7"/>
          <p:cNvSpPr txBox="1"/>
          <p:nvPr/>
        </p:nvSpPr>
        <p:spPr>
          <a:xfrm>
            <a:off x="3689422" y="1301024"/>
            <a:ext cx="7638285" cy="366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de-DE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June 2022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Council position: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safeguards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hydropower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against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its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</a:t>
            </a:r>
            <a:endParaRPr lang="de-DE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de-DE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 September 2022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European Parliament (EP)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Hydropower is a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renewable source of energy and 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a weak safeguards </a:t>
            </a:r>
            <a:endParaRPr sz="2800"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8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5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18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8"/>
          <p:cNvSpPr txBox="1"/>
          <p:nvPr/>
        </p:nvSpPr>
        <p:spPr>
          <a:xfrm>
            <a:off x="3039501" y="344282"/>
            <a:ext cx="812655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2800"/>
              <a:buFont typeface="Montserrat"/>
              <a:buNone/>
            </a:pPr>
            <a:r>
              <a:rPr lang="de-DE" sz="2800" b="1" i="0" u="none" strike="noStrike" cap="none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EuroNatur’s view </a:t>
            </a:r>
            <a:endParaRPr/>
          </a:p>
        </p:txBody>
      </p:sp>
      <p:sp>
        <p:nvSpPr>
          <p:cNvPr id="289" name="Google Shape;289;p18"/>
          <p:cNvSpPr txBox="1"/>
          <p:nvPr/>
        </p:nvSpPr>
        <p:spPr>
          <a:xfrm>
            <a:off x="2754807" y="982942"/>
            <a:ext cx="5763552" cy="306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Hydropower is not green and it doesn‘t contribute to climate change mitigation and adaptation </a:t>
            </a:r>
            <a:endParaRPr dirty="0"/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Exclude new Hydropower from RED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targets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Ambitious sustainability criteria for existing and new hydropower plants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8359" y="342156"/>
            <a:ext cx="3495675" cy="19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8"/>
          <p:cNvSpPr txBox="1"/>
          <p:nvPr/>
        </p:nvSpPr>
        <p:spPr>
          <a:xfrm>
            <a:off x="8518359" y="2349319"/>
            <a:ext cx="349567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Vidrau HPP, Argeș River, Romania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© Jaromír Irkavan </a:t>
            </a:r>
            <a:endParaRPr/>
          </a:p>
        </p:txBody>
      </p:sp>
      <p:pic>
        <p:nvPicPr>
          <p:cNvPr id="292" name="Google Shape;29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8359" y="2840151"/>
            <a:ext cx="3495675" cy="261857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8"/>
          <p:cNvSpPr txBox="1"/>
          <p:nvPr/>
        </p:nvSpPr>
        <p:spPr>
          <a:xfrm>
            <a:off x="8518358" y="5421373"/>
            <a:ext cx="349567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Rama HPP, Rama River, Bosnia &amp; Herzegovina</a:t>
            </a:r>
            <a:endParaRPr sz="1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© Mirsad Mujanovic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9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5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19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9"/>
          <p:cNvSpPr txBox="1"/>
          <p:nvPr/>
        </p:nvSpPr>
        <p:spPr>
          <a:xfrm>
            <a:off x="2911485" y="380062"/>
            <a:ext cx="82179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2800"/>
              <a:buFont typeface="Montserrat"/>
              <a:buNone/>
            </a:pPr>
            <a:r>
              <a:rPr lang="en-GB" sz="2800" b="1" dirty="0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Why a </a:t>
            </a:r>
            <a:r>
              <a:rPr lang="de-DE" sz="2800" b="1" dirty="0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REPowerEU </a:t>
            </a:r>
            <a:r>
              <a:rPr lang="en-GB" sz="2800" b="1" dirty="0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Revision?</a:t>
            </a:r>
            <a:endParaRPr sz="2800" b="1" i="0" u="none" strike="noStrike" cap="none" dirty="0">
              <a:solidFill>
                <a:srgbClr val="5481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2" name="Google Shape;30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6307" y="1111841"/>
            <a:ext cx="4886325" cy="409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9"/>
          <p:cNvSpPr txBox="1"/>
          <p:nvPr/>
        </p:nvSpPr>
        <p:spPr>
          <a:xfrm>
            <a:off x="2832530" y="1111841"/>
            <a:ext cx="4270248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de-DE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reak away from Russian fossil </a:t>
            </a:r>
            <a:r>
              <a:rPr lang="de-DE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fuels</a:t>
            </a:r>
            <a:endParaRPr lang="de-DE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GB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de-DE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ccelerat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de-DE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deployment of </a:t>
            </a:r>
            <a:r>
              <a:rPr lang="de-DE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renewables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0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5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20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0"/>
          <p:cNvSpPr txBox="1"/>
          <p:nvPr/>
        </p:nvSpPr>
        <p:spPr>
          <a:xfrm>
            <a:off x="2832530" y="384047"/>
            <a:ext cx="82179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2800"/>
              <a:buFont typeface="Montserrat"/>
              <a:buNone/>
            </a:pPr>
            <a:r>
              <a:rPr lang="de-DE" sz="2800" b="1" dirty="0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RED IV – REPowerEU </a:t>
            </a:r>
            <a:r>
              <a:rPr lang="en-GB" sz="2800" b="1" dirty="0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Revision</a:t>
            </a:r>
            <a:endParaRPr sz="2800" b="1" i="0" u="none" strike="noStrike" cap="none" dirty="0">
              <a:solidFill>
                <a:srgbClr val="5481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p20"/>
          <p:cNvSpPr txBox="1"/>
          <p:nvPr/>
        </p:nvSpPr>
        <p:spPr>
          <a:xfrm>
            <a:off x="2832530" y="1291314"/>
            <a:ext cx="8217994" cy="3729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European Commission’s targeted amendments to RED concern: </a:t>
            </a:r>
            <a:endParaRPr sz="2800" dirty="0"/>
          </a:p>
          <a:p>
            <a:pPr marL="342900" marR="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Mapping of areas for RES deployment </a:t>
            </a:r>
            <a:endParaRPr sz="2800" dirty="0"/>
          </a:p>
          <a:p>
            <a:pPr marL="342900" marR="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designation of “renewables go-to areas”</a:t>
            </a:r>
            <a:endParaRPr sz="2800" dirty="0"/>
          </a:p>
          <a:p>
            <a:pPr marL="342900" marR="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acceleration of the permit-granting process </a:t>
            </a:r>
            <a:endParaRPr sz="2800" dirty="0"/>
          </a:p>
          <a:p>
            <a:pPr marL="342900" marR="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definition of renewable energy as an overriding public interest.</a:t>
            </a:r>
            <a:endParaRPr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5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ap="flat" cmpd="thinThick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EuroNatur: Who are we?</a:t>
            </a:r>
            <a:endParaRPr/>
          </a:p>
        </p:txBody>
      </p:sp>
      <p:pic>
        <p:nvPicPr>
          <p:cNvPr id="95" name="Google Shape;95;p2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3386454" y="234040"/>
            <a:ext cx="5592900" cy="52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❖"/>
            </a:pPr>
            <a:r>
              <a:rPr lang="de-DE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European NGO based in Radolfzell and in Brussels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❖"/>
            </a:pPr>
            <a:r>
              <a:rPr lang="de-DE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 on </a:t>
            </a:r>
            <a:r>
              <a:rPr lang="de-DE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nature</a:t>
            </a:r>
            <a:r>
              <a:rPr lang="de-DE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conservation in Central and Eastern Europe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❖"/>
            </a:pPr>
            <a:r>
              <a:rPr lang="de-DE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Connecting nature and people via a well-established  network of partner organisations, scientists and conservation practitioners   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❖"/>
            </a:pPr>
            <a:r>
              <a:rPr lang="de-DE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Thematic areas: freshwater ecosystems, forests, migratory birds and large carnivores, cultural landscapes.     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8565011" y="234041"/>
            <a:ext cx="3562185" cy="485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8495" y="411358"/>
            <a:ext cx="2670407" cy="178027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18495" y="2454764"/>
            <a:ext cx="2670408" cy="144618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66071" y="4555100"/>
            <a:ext cx="1589376" cy="119349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74962" y="4555100"/>
            <a:ext cx="1922272" cy="120096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40921" y="4102347"/>
            <a:ext cx="1680078" cy="16462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18496" y="4155885"/>
            <a:ext cx="2741092" cy="155328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5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21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1"/>
          <p:cNvSpPr txBox="1"/>
          <p:nvPr/>
        </p:nvSpPr>
        <p:spPr>
          <a:xfrm>
            <a:off x="2911485" y="380062"/>
            <a:ext cx="82179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2800"/>
              <a:buFont typeface="Montserrat"/>
              <a:buNone/>
            </a:pPr>
            <a:r>
              <a:rPr lang="de-DE" sz="2800" b="1" i="0" u="none" strike="noStrike" cap="none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EuroNatur</a:t>
            </a:r>
            <a:r>
              <a:rPr lang="de-DE" sz="2800" b="1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’s view </a:t>
            </a:r>
            <a:endParaRPr sz="2800" b="1" i="0" u="none" strike="noStrike" cap="none">
              <a:solidFill>
                <a:srgbClr val="5481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21"/>
          <p:cNvSpPr txBox="1"/>
          <p:nvPr/>
        </p:nvSpPr>
        <p:spPr>
          <a:xfrm>
            <a:off x="2911485" y="1403347"/>
            <a:ext cx="8577072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Carefully plan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wind, solar and geothermal renewable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go-to areas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no hydropower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exemptions must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granted to Environmental Impact Assessments and Appropriate Assessments</a:t>
            </a:r>
            <a:endParaRPr sz="2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 participation must be guaranteed </a:t>
            </a:r>
            <a:endParaRPr lang="de-DE" sz="2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definition of any renewable energy as 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overriding public interest (legal uncertainty, public resistance and litigations)</a:t>
            </a:r>
            <a:endParaRPr lang="de-DE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2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5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2"/>
          <p:cNvSpPr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ap="flat" cmpd="thinThick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revision of the Renewable Energy Directive: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Next Steps</a:t>
            </a:r>
            <a:endParaRPr/>
          </a:p>
        </p:txBody>
      </p:sp>
      <p:pic>
        <p:nvPicPr>
          <p:cNvPr id="329" name="Google Shape;329;p22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2"/>
          <p:cNvSpPr txBox="1"/>
          <p:nvPr/>
        </p:nvSpPr>
        <p:spPr>
          <a:xfrm>
            <a:off x="4123943" y="575516"/>
            <a:ext cx="7638285" cy="4901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2"/>
          <p:cNvSpPr txBox="1"/>
          <p:nvPr/>
        </p:nvSpPr>
        <p:spPr>
          <a:xfrm>
            <a:off x="3694171" y="734413"/>
            <a:ext cx="7638285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de-DE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 2022: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Trilogues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RED III (Fit 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55) 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representatives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European 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Parliament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Council and 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European 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reach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provisional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agreement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-ITRE 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adopt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ist 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ENVI and AGRI 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opinions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RED IV (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REPowerEU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de-DE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</a:t>
            </a:r>
            <a:r>
              <a:rPr lang="de-DE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2022: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Plenary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vote on RED IV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de-DE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Trilogues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negotiations</a:t>
            </a: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RED IV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-Adoption of RED III + RED IV 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3085" y="3083492"/>
            <a:ext cx="3389371" cy="228225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2"/>
          <p:cNvSpPr txBox="1"/>
          <p:nvPr/>
        </p:nvSpPr>
        <p:spPr>
          <a:xfrm>
            <a:off x="6999722" y="5338418"/>
            <a:ext cx="433273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@European Parliament</a:t>
            </a:r>
            <a:endParaRPr sz="1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3" descr="Une image contenant texte, très coloré, plusieurs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3"/>
          <p:cNvSpPr txBox="1"/>
          <p:nvPr/>
        </p:nvSpPr>
        <p:spPr>
          <a:xfrm>
            <a:off x="129396" y="3976255"/>
            <a:ext cx="455474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/>
          </a:p>
        </p:txBody>
      </p:sp>
      <p:sp>
        <p:nvSpPr>
          <p:cNvPr id="340" name="Google Shape;340;p23"/>
          <p:cNvSpPr txBox="1"/>
          <p:nvPr/>
        </p:nvSpPr>
        <p:spPr>
          <a:xfrm>
            <a:off x="129396" y="4875741"/>
            <a:ext cx="4554747" cy="1284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7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lang="de-DE" sz="275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have</a:t>
            </a:r>
            <a:r>
              <a:rPr lang="de-DE" sz="27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 nice </a:t>
            </a:r>
            <a:r>
              <a:rPr lang="de-DE" sz="275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summit</a:t>
            </a:r>
            <a:r>
              <a:rPr lang="de-DE" sz="27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</a:t>
            </a:r>
            <a:r>
              <a:rPr lang="de-DE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any</a:t>
            </a:r>
            <a:r>
              <a:rPr lang="de-DE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further</a:t>
            </a:r>
            <a:r>
              <a:rPr lang="de-DE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inquiries</a:t>
            </a:r>
            <a:r>
              <a:rPr lang="de-DE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18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marilena.dauria@euronatur.org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5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ap="flat" cmpd="thinThick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EuroNatur VISION</a:t>
            </a:r>
            <a:endParaRPr sz="2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3386454" y="234041"/>
            <a:ext cx="5178600" cy="52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de-D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solutions that can tackle the ecological and climate crises jointly. 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de-D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Renewable Energy Directive (RED): an opportunity to align priorities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○"/>
            </a:pPr>
            <a:r>
              <a:rPr lang="de-D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more energy production from environmentally unsustainable forms of energy such as forest biomass and hydropower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○"/>
            </a:pPr>
            <a:r>
              <a:rPr lang="de-D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Prioritise solar, wind and geothermal energy sources.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de-D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Planning with low impact on nature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8958" y="612646"/>
            <a:ext cx="2989663" cy="199709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 txBox="1"/>
          <p:nvPr/>
        </p:nvSpPr>
        <p:spPr>
          <a:xfrm>
            <a:off x="8908958" y="2611066"/>
            <a:ext cx="287564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@Dietmar Nill</a:t>
            </a:r>
            <a:endParaRPr sz="1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83673" y="3508610"/>
            <a:ext cx="2989663" cy="168046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 txBox="1"/>
          <p:nvPr/>
        </p:nvSpPr>
        <p:spPr>
          <a:xfrm>
            <a:off x="8883673" y="5189074"/>
            <a:ext cx="298966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@Community Power Agency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5"/>
          <p:cNvPicPr preferRelativeResize="0"/>
          <p:nvPr/>
        </p:nvPicPr>
        <p:blipFill rotWithShape="1">
          <a:blip r:embed="rId3">
            <a:alphaModFix/>
          </a:blip>
          <a:srcRect t="2959" b="127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/>
          <p:nvPr/>
        </p:nvSpPr>
        <p:spPr>
          <a:xfrm>
            <a:off x="7488621" y="2277613"/>
            <a:ext cx="4703379" cy="4580387"/>
          </a:xfrm>
          <a:custGeom>
            <a:avLst/>
            <a:gdLst/>
            <a:ahLst/>
            <a:cxnLst/>
            <a:rect l="l" t="t" r="r" b="b"/>
            <a:pathLst>
              <a:path w="1333" h="1298" extrusionOk="0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7799833" y="3231930"/>
            <a:ext cx="4288536" cy="223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Hydropower plants </a:t>
            </a:r>
            <a:r>
              <a:rPr lang="de-DE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disrupt</a:t>
            </a:r>
            <a:r>
              <a:rPr lang="de-DE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ecologically</a:t>
            </a:r>
            <a:r>
              <a:rPr lang="de-DE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critical</a:t>
            </a:r>
            <a:r>
              <a:rPr lang="de-DE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connectivity</a:t>
            </a:r>
            <a:r>
              <a:rPr lang="de-DE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a </a:t>
            </a:r>
            <a:r>
              <a:rPr lang="de-DE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river</a:t>
            </a:r>
            <a:r>
              <a:rPr lang="de-DE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de-DE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chopping</a:t>
            </a:r>
            <a:r>
              <a:rPr lang="de-DE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de-DE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into</a:t>
            </a:r>
            <a:r>
              <a:rPr lang="de-DE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pieces</a:t>
            </a:r>
            <a:r>
              <a:rPr lang="de-DE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de-DE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diverting</a:t>
            </a:r>
            <a:r>
              <a:rPr lang="de-DE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its</a:t>
            </a:r>
            <a:r>
              <a:rPr lang="de-DE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</a:t>
            </a:r>
            <a:r>
              <a:rPr lang="de-DE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</a:t>
            </a:r>
            <a:r>
              <a:rPr lang="de-DE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pipes</a:t>
            </a:r>
            <a:r>
              <a:rPr lang="de-DE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de-DE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tunnels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300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HPP Moste, Sava </a:t>
            </a:r>
            <a:r>
              <a:rPr lang="de-DE" sz="1300" dirty="0" err="1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Dolinka</a:t>
            </a:r>
            <a:r>
              <a:rPr lang="de-DE" sz="1300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River, Slovenia 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300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@Jan </a:t>
            </a:r>
            <a:r>
              <a:rPr lang="de-DE" sz="1300" dirty="0" err="1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Pirnat</a:t>
            </a:r>
            <a:r>
              <a:rPr lang="de-DE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4" name="Google Shape;124;p5"/>
          <p:cNvCxnSpPr/>
          <p:nvPr/>
        </p:nvCxnSpPr>
        <p:spPr>
          <a:xfrm>
            <a:off x="9480331" y="5123793"/>
            <a:ext cx="935420" cy="0"/>
          </a:xfrm>
          <a:prstGeom prst="straightConnector1">
            <a:avLst/>
          </a:prstGeom>
          <a:noFill/>
          <a:ln w="25400" cap="sq" cmpd="sng">
            <a:solidFill>
              <a:srgbClr val="262626"/>
            </a:solidFill>
            <a:prstDash val="solid"/>
            <a:bevel/>
            <a:headEnd type="none" w="sm" len="sm"/>
            <a:tailEnd type="none" w="sm" len="sm"/>
          </a:ln>
        </p:spPr>
      </p:cxnSp>
      <p:pic>
        <p:nvPicPr>
          <p:cNvPr id="125" name="Google Shape;125;p5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5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6"/>
          <p:cNvSpPr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ap="flat" cmpd="thinThick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EU Energy policy: general principles</a:t>
            </a:r>
            <a:endParaRPr/>
          </a:p>
        </p:txBody>
      </p:sp>
      <p:pic>
        <p:nvPicPr>
          <p:cNvPr id="133" name="Google Shape;133;p6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 txBox="1"/>
          <p:nvPr/>
        </p:nvSpPr>
        <p:spPr>
          <a:xfrm>
            <a:off x="3240150" y="147028"/>
            <a:ext cx="6864000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None/>
            </a:pP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❖"/>
            </a:pP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Treaty on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Functioning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EU (TFEU):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73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○"/>
            </a:pP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EU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adopt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measures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legal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acts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73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○"/>
            </a:pP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Member States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decide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conditions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e.g.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sources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</a:t>
            </a:r>
            <a:endParaRPr sz="2800" dirty="0"/>
          </a:p>
        </p:txBody>
      </p:sp>
      <p:pic>
        <p:nvPicPr>
          <p:cNvPr id="135" name="Google Shape;13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57681" y="3440197"/>
            <a:ext cx="3246061" cy="187127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/>
          <p:cNvSpPr txBox="1"/>
          <p:nvPr/>
        </p:nvSpPr>
        <p:spPr>
          <a:xfrm>
            <a:off x="8393987" y="5355734"/>
            <a:ext cx="308589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@Council of </a:t>
            </a:r>
            <a:r>
              <a:rPr lang="de-DE" sz="10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10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EU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/>
          <p:nvPr/>
        </p:nvSpPr>
        <p:spPr>
          <a:xfrm>
            <a:off x="3049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7" descr="A lightning strike in the sky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4595" r="1609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7"/>
          <p:cNvSpPr/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7"/>
          <p:cNvSpPr txBox="1"/>
          <p:nvPr/>
        </p:nvSpPr>
        <p:spPr>
          <a:xfrm>
            <a:off x="152400" y="226582"/>
            <a:ext cx="5297424" cy="561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de-D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According to the Energy Union, the five main aims of the EU energy policy are to:</a:t>
            </a:r>
            <a:endParaRPr/>
          </a:p>
          <a:p>
            <a:pPr marL="5715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de-D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Diversify Europe’s sources of energy in order to ensure energy security</a:t>
            </a:r>
            <a:endParaRPr/>
          </a:p>
          <a:p>
            <a:pPr marL="5715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de-D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Ensure the functioning of a fully integrated internal energy market </a:t>
            </a:r>
            <a:endParaRPr/>
          </a:p>
          <a:p>
            <a:pPr marL="5715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de-D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energy efficiency and reduce dependence on energy imports, cut emissions, and drive jobs and growth</a:t>
            </a:r>
            <a:endParaRPr/>
          </a:p>
          <a:p>
            <a:pPr marL="5715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de-D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Decarbonise the economy in line with the Paris Agreement</a:t>
            </a:r>
            <a:endParaRPr/>
          </a:p>
          <a:p>
            <a:pPr marL="5715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de-D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Promote R&amp;I in clean energy technologies</a:t>
            </a:r>
            <a:endParaRPr/>
          </a:p>
        </p:txBody>
      </p:sp>
      <p:pic>
        <p:nvPicPr>
          <p:cNvPr id="145" name="Google Shape;145;p7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8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5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8"/>
          <p:cNvSpPr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ap="flat" cmpd="thinThick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Renewable energy in the EU</a:t>
            </a:r>
            <a:endParaRPr sz="2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8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8"/>
          <p:cNvSpPr txBox="1"/>
          <p:nvPr/>
        </p:nvSpPr>
        <p:spPr>
          <a:xfrm>
            <a:off x="3523614" y="658209"/>
            <a:ext cx="4523100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EU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promotes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renewable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order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GHG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emissions</a:t>
            </a:r>
            <a:endParaRPr sz="28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competition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dependency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imported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jobs</a:t>
            </a:r>
            <a:r>
              <a:rPr lang="de-D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7900" y="2954473"/>
            <a:ext cx="3701032" cy="247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8"/>
          <p:cNvSpPr txBox="1"/>
          <p:nvPr/>
        </p:nvSpPr>
        <p:spPr>
          <a:xfrm>
            <a:off x="8177900" y="5433822"/>
            <a:ext cx="340156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@Getty images</a:t>
            </a:r>
            <a:endParaRPr sz="1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9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5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9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9"/>
          <p:cNvSpPr txBox="1"/>
          <p:nvPr/>
        </p:nvSpPr>
        <p:spPr>
          <a:xfrm>
            <a:off x="2651760" y="347472"/>
            <a:ext cx="87599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2800"/>
              <a:buFont typeface="Montserrat"/>
              <a:buNone/>
            </a:pPr>
            <a:r>
              <a:rPr lang="de-DE" sz="2800" b="1" i="0" u="none" strike="noStrike" cap="none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Renewable energy in figures</a:t>
            </a:r>
            <a:endParaRPr/>
          </a:p>
        </p:txBody>
      </p:sp>
      <p:pic>
        <p:nvPicPr>
          <p:cNvPr id="165" name="Google Shape;165;p9" descr="Chart, pie ch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16147" y="958752"/>
            <a:ext cx="6291072" cy="462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0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5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10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831" r="185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0"/>
          <p:cNvSpPr txBox="1"/>
          <p:nvPr/>
        </p:nvSpPr>
        <p:spPr>
          <a:xfrm>
            <a:off x="2651760" y="347472"/>
            <a:ext cx="87599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2800"/>
              <a:buFont typeface="Montserrat"/>
              <a:buNone/>
            </a:pPr>
            <a:r>
              <a:rPr lang="de-DE" sz="2800" b="1" i="0" u="none" strike="noStrike" cap="none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Renewable energy in figures</a:t>
            </a:r>
            <a:endParaRPr/>
          </a:p>
        </p:txBody>
      </p:sp>
      <p:pic>
        <p:nvPicPr>
          <p:cNvPr id="174" name="Google Shape;17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5872" y="1090947"/>
            <a:ext cx="7725428" cy="4529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587A3D8DB2EF42A951C63456467419" ma:contentTypeVersion="22" ma:contentTypeDescription="Create a new document." ma:contentTypeScope="" ma:versionID="08f00ff0b7920880b9a1e1dcd42b5ba1">
  <xsd:schema xmlns:xsd="http://www.w3.org/2001/XMLSchema" xmlns:xs="http://www.w3.org/2001/XMLSchema" xmlns:p="http://schemas.microsoft.com/office/2006/metadata/properties" xmlns:ns1="http://schemas.microsoft.com/sharepoint/v3" xmlns:ns2="1c476745-17de-47a3-b2a6-af35ec027eea" xmlns:ns3="48394f13-6f11-4575-9cf8-9accb6ce7db2" targetNamespace="http://schemas.microsoft.com/office/2006/metadata/properties" ma:root="true" ma:fieldsID="1d2aaf32784c4e73f82635175f46ec02" ns1:_="" ns2:_="" ns3:_="">
    <xsd:import namespace="http://schemas.microsoft.com/sharepoint/v3"/>
    <xsd:import namespace="1c476745-17de-47a3-b2a6-af35ec027eea"/>
    <xsd:import namespace="48394f13-6f11-4575-9cf8-9accb6ce7d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2:TaxCatchAll" minOccurs="0"/>
                <xsd:element ref="ns3:lcf76f155ced4ddcb4097134ff3c332f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476745-17de-47a3-b2a6-af35ec027ee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3" nillable="true" ma:displayName="Taxonomy Catch All Column" ma:hidden="true" ma:list="{a220da87-4f15-4e2c-850c-5b3a6d8527e9}" ma:internalName="TaxCatchAll" ma:showField="CatchAllData" ma:web="1c476745-17de-47a3-b2a6-af35ec027e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94f13-6f11-4575-9cf8-9accb6ce7d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990771d2-017c-48ef-ab2a-9f86db62ef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1c476745-17de-47a3-b2a6-af35ec027eea" xsi:nil="true"/>
    <lcf76f155ced4ddcb4097134ff3c332f xmlns="48394f13-6f11-4575-9cf8-9accb6ce7db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32D2B66-50F1-4D93-9871-63F173D63F49}"/>
</file>

<file path=customXml/itemProps2.xml><?xml version="1.0" encoding="utf-8"?>
<ds:datastoreItem xmlns:ds="http://schemas.openxmlformats.org/officeDocument/2006/customXml" ds:itemID="{38BD2BF9-2A07-4DCA-BC7C-2824104F6903}"/>
</file>

<file path=customXml/itemProps3.xml><?xml version="1.0" encoding="utf-8"?>
<ds:datastoreItem xmlns:ds="http://schemas.openxmlformats.org/officeDocument/2006/customXml" ds:itemID="{B912A37E-9E4A-42D2-BF89-7B5EEB5E54D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1031</Words>
  <Application>Microsoft Office PowerPoint</Application>
  <PresentationFormat>Widescreen</PresentationFormat>
  <Paragraphs>126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Montserrat</vt:lpstr>
      <vt:lpstr>Calibri</vt:lpstr>
      <vt:lpstr>Arial</vt:lpstr>
      <vt:lpstr>Noto Sans Symbols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Ruston</dc:creator>
  <cp:lastModifiedBy>Marilena D'Auria</cp:lastModifiedBy>
  <cp:revision>3</cp:revision>
  <dcterms:created xsi:type="dcterms:W3CDTF">2022-09-09T13:32:25Z</dcterms:created>
  <dcterms:modified xsi:type="dcterms:W3CDTF">2022-09-28T12:56:38Z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0x01010089587A3D8DB2EF42A951C63456467419</vt:lpwstr>
  </property>
</Properties>
</file>